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775" r:id="rId2"/>
  </p:sldMasterIdLst>
  <p:notesMasterIdLst>
    <p:notesMasterId r:id="rId11"/>
  </p:notesMasterIdLst>
  <p:handoutMasterIdLst>
    <p:handoutMasterId r:id="rId12"/>
  </p:handoutMasterIdLst>
  <p:sldIdLst>
    <p:sldId id="259" r:id="rId3"/>
    <p:sldId id="264" r:id="rId4"/>
    <p:sldId id="262" r:id="rId5"/>
    <p:sldId id="283" r:id="rId6"/>
    <p:sldId id="347" r:id="rId7"/>
    <p:sldId id="336" r:id="rId8"/>
    <p:sldId id="402" r:id="rId9"/>
    <p:sldId id="407" r:id="rId10"/>
  </p:sldIdLst>
  <p:sldSz cx="9144000" cy="6858000" type="screen4x3"/>
  <p:notesSz cx="6794500" cy="9906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3399"/>
    <a:srgbClr val="FFFFFF"/>
    <a:srgbClr val="CC0000"/>
    <a:srgbClr val="D4D0C8"/>
    <a:srgbClr val="99CCFF"/>
    <a:srgbClr val="CCCCFF"/>
    <a:srgbClr val="46464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5599" autoAdjust="0"/>
    <p:restoredTop sz="96831" autoAdjust="0"/>
  </p:normalViewPr>
  <p:slideViewPr>
    <p:cSldViewPr>
      <p:cViewPr varScale="1">
        <p:scale>
          <a:sx n="59" d="100"/>
          <a:sy n="59" d="100"/>
        </p:scale>
        <p:origin x="-84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4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  <c:spPr>
        <a:noFill/>
        <a:ln w="24730">
          <a:noFill/>
        </a:ln>
      </c:spPr>
    </c:title>
    <c:view3D>
      <c:rotX val="35"/>
      <c:rotY val="350"/>
      <c:perspective val="0"/>
    </c:view3D>
    <c:plotArea>
      <c:layout>
        <c:manualLayout>
          <c:layoutTarget val="inner"/>
          <c:xMode val="edge"/>
          <c:yMode val="edge"/>
          <c:x val="4.4797687861271744E-2"/>
          <c:y val="0.16571428571428579"/>
          <c:w val="0.54411944617068919"/>
          <c:h val="0.74341556375269269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1678">
              <a:noFill/>
              <a:prstDash val="solid"/>
            </a:ln>
            <a:effectLst>
              <a:outerShdw blurRad="139700" dist="266700" dir="5100000" algn="ctr" rotWithShape="0">
                <a:srgbClr val="F79646">
                  <a:lumMod val="20000"/>
                  <a:lumOff val="80000"/>
                  <a:alpha val="27000"/>
                </a:srgbClr>
              </a:outerShdw>
            </a:effectLst>
          </c:spPr>
          <c:explosion val="9"/>
          <c:dPt>
            <c:idx val="0"/>
            <c:explosion val="60"/>
            <c:spPr>
              <a:solidFill>
                <a:srgbClr val="FF0000"/>
              </a:solidFill>
              <a:ln w="11678">
                <a:noFill/>
                <a:prstDash val="solid"/>
              </a:ln>
              <a:effectLst>
                <a:outerShdw blurRad="139700" dist="266700" dir="5100000" algn="ctr" rotWithShape="0">
                  <a:srgbClr val="F79646">
                    <a:lumMod val="20000"/>
                    <a:lumOff val="80000"/>
                    <a:alpha val="27000"/>
                  </a:srgbClr>
                </a:outerShdw>
              </a:effectLst>
            </c:spPr>
          </c:dPt>
          <c:dPt>
            <c:idx val="1"/>
            <c:explosion val="37"/>
            <c:spPr>
              <a:solidFill>
                <a:srgbClr val="00CCFF"/>
              </a:solidFill>
              <a:ln w="11678">
                <a:noFill/>
                <a:prstDash val="solid"/>
              </a:ln>
              <a:effectLst>
                <a:outerShdw blurRad="139700" dist="266700" dir="5100000" algn="ctr" rotWithShape="0">
                  <a:srgbClr val="F79646">
                    <a:lumMod val="20000"/>
                    <a:lumOff val="80000"/>
                    <a:alpha val="27000"/>
                  </a:srgbClr>
                </a:outerShdw>
              </a:effectLst>
            </c:spPr>
          </c:dPt>
          <c:dPt>
            <c:idx val="2"/>
            <c:explosion val="37"/>
            <c:spPr>
              <a:solidFill>
                <a:srgbClr val="7030A0"/>
              </a:solidFill>
              <a:ln w="11678">
                <a:noFill/>
                <a:prstDash val="solid"/>
              </a:ln>
              <a:effectLst>
                <a:outerShdw blurRad="139700" dist="266700" dir="5100000" algn="ctr" rotWithShape="0">
                  <a:srgbClr val="F79646">
                    <a:lumMod val="20000"/>
                    <a:lumOff val="80000"/>
                    <a:alpha val="27000"/>
                  </a:srgbClr>
                </a:outerShdw>
              </a:effectLst>
            </c:spPr>
          </c:dPt>
          <c:dPt>
            <c:idx val="3"/>
            <c:explosion val="58"/>
            <c:spPr>
              <a:solidFill>
                <a:srgbClr val="00FF00"/>
              </a:solidFill>
              <a:ln w="11678">
                <a:noFill/>
                <a:prstDash val="solid"/>
              </a:ln>
              <a:effectLst>
                <a:outerShdw blurRad="139700" dist="266700" dir="5100000" algn="ctr" rotWithShape="0">
                  <a:srgbClr val="F79646">
                    <a:lumMod val="20000"/>
                    <a:lumOff val="80000"/>
                    <a:alpha val="27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1.1270374484550269E-2"/>
                  <c:y val="-1.6830409349085539E-2"/>
                </c:manualLayout>
              </c:layout>
              <c:tx>
                <c:rich>
                  <a:bodyPr/>
                  <a:lstStyle/>
                  <a:p>
                    <a:pPr>
                      <a:defRPr sz="2254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sz="1558" b="1" i="0" strike="noStrike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28,4%</a:t>
                    </a:r>
                  </a:p>
                </c:rich>
              </c:tx>
              <c:numFmt formatCode="0.0%" sourceLinked="0"/>
              <c:spPr>
                <a:noFill/>
                <a:ln w="24730">
                  <a:noFill/>
                </a:ln>
              </c:spPr>
              <c:dLblPos val="bestFit"/>
            </c:dLbl>
            <c:dLbl>
              <c:idx val="1"/>
              <c:layout>
                <c:manualLayout>
                  <c:x val="-7.2041934064600204E-3"/>
                  <c:y val="3.513550806149239E-2"/>
                </c:manualLayout>
              </c:layout>
              <c:tx>
                <c:rich>
                  <a:bodyPr/>
                  <a:lstStyle/>
                  <a:p>
                    <a:pPr>
                      <a:defRPr sz="2254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sz="1558" b="1" i="0" strike="noStrike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14,5%</a:t>
                    </a:r>
                  </a:p>
                </c:rich>
              </c:tx>
              <c:numFmt formatCode="0.0%" sourceLinked="0"/>
              <c:spPr>
                <a:noFill/>
                <a:ln w="24730">
                  <a:noFill/>
                </a:ln>
              </c:spPr>
              <c:dLblPos val="bestFit"/>
            </c:dLbl>
            <c:dLbl>
              <c:idx val="2"/>
              <c:layout>
                <c:manualLayout>
                  <c:x val="-4.4800873879204388E-2"/>
                  <c:y val="2.8421147356580429E-2"/>
                </c:manualLayout>
              </c:layout>
              <c:tx>
                <c:rich>
                  <a:bodyPr/>
                  <a:lstStyle/>
                  <a:p>
                    <a:pPr>
                      <a:defRPr sz="2254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sz="1558" b="1" i="0" strike="noStrike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57.1%</a:t>
                    </a:r>
                  </a:p>
                </c:rich>
              </c:tx>
              <c:numFmt formatCode="0.0%" sourceLinked="0"/>
              <c:spPr>
                <a:noFill/>
                <a:ln w="24730">
                  <a:noFill/>
                </a:ln>
              </c:spPr>
              <c:dLblPos val="bestFit"/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 sz="2254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sz="1168" b="1" i="0" strike="noStrike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3,3%</a:t>
                    </a:r>
                  </a:p>
                </c:rich>
              </c:tx>
              <c:numFmt formatCode="0.0%" sourceLinked="0"/>
              <c:spPr>
                <a:noFill/>
                <a:ln w="24730">
                  <a:noFill/>
                </a:ln>
              </c:spPr>
              <c:dLblPos val="bestFit"/>
            </c:dLbl>
            <c:dLbl>
              <c:idx val="4"/>
              <c:layout>
                <c:manualLayout>
                  <c:x val="3.5081747594050819E-2"/>
                  <c:y val="-4.9875424620199817E-2"/>
                </c:manualLayout>
              </c:layout>
              <c:dLblPos val="bestFit"/>
              <c:showPercent val="1"/>
            </c:dLbl>
            <c:dLbl>
              <c:idx val="5"/>
              <c:layout>
                <c:manualLayout>
                  <c:x val="-7.1842629046369261E-2"/>
                  <c:y val="-6.6071733084232904E-3"/>
                </c:manualLayout>
              </c:layout>
              <c:numFmt formatCode="0.0%" sourceLinked="0"/>
              <c:spPr>
                <a:noFill/>
                <a:ln w="24730">
                  <a:noFill/>
                </a:ln>
              </c:spPr>
              <c:txPr>
                <a:bodyPr/>
                <a:lstStyle/>
                <a:p>
                  <a:pPr>
                    <a:defRPr sz="1947"/>
                  </a:pPr>
                  <a:endParaRPr lang="ru-RU"/>
                </a:p>
              </c:txPr>
              <c:dLblPos val="bestFit"/>
              <c:showPercent val="1"/>
            </c:dLbl>
            <c:dLbl>
              <c:idx val="6"/>
              <c:layout>
                <c:manualLayout>
                  <c:x val="2.9736439195100607E-3"/>
                  <c:y val="-4.4938059400800721E-2"/>
                </c:manualLayout>
              </c:layout>
              <c:numFmt formatCode="0.0%" sourceLinked="0"/>
              <c:spPr>
                <a:noFill/>
                <a:ln w="24730">
                  <a:noFill/>
                </a:ln>
              </c:spPr>
              <c:txPr>
                <a:bodyPr/>
                <a:lstStyle/>
                <a:p>
                  <a:pPr>
                    <a:defRPr sz="1947"/>
                  </a:pPr>
                  <a:endParaRPr lang="ru-RU"/>
                </a:p>
              </c:txPr>
              <c:dLblPos val="bestFit"/>
              <c:showPercent val="1"/>
            </c:dLbl>
            <c:dLbl>
              <c:idx val="7"/>
              <c:layout>
                <c:manualLayout>
                  <c:x val="0.10191540901137358"/>
                  <c:y val="-3.3266757312672889E-2"/>
                </c:manualLayout>
              </c:layout>
              <c:numFmt formatCode="0.0%" sourceLinked="0"/>
              <c:spPr>
                <a:noFill/>
                <a:ln w="24730">
                  <a:noFill/>
                </a:ln>
              </c:spPr>
              <c:txPr>
                <a:bodyPr/>
                <a:lstStyle/>
                <a:p>
                  <a:pPr>
                    <a:defRPr sz="1947"/>
                  </a:pPr>
                  <a:endParaRPr lang="ru-RU"/>
                </a:p>
              </c:txPr>
              <c:dLblPos val="bestFit"/>
              <c:showPercent val="1"/>
            </c:dLbl>
            <c:numFmt formatCode="0.0%" sourceLinked="0"/>
            <c:spPr>
              <a:noFill/>
              <a:ln w="24730">
                <a:noFill/>
              </a:ln>
            </c:spPr>
            <c:txPr>
              <a:bodyPr/>
              <a:lstStyle/>
              <a:p>
                <a:pPr>
                  <a:defRPr sz="1558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Sheet1!$B$1:$E$1</c:f>
              <c:strCache>
                <c:ptCount val="4"/>
                <c:pt idx="0">
                  <c:v>НДФЛ - 27,6</c:v>
                </c:pt>
                <c:pt idx="1">
                  <c:v>НАЛОГИ НА СОВОКУПНЫЙ ДОХОД-9,7</c:v>
                </c:pt>
                <c:pt idx="2">
                  <c:v>НАЛОГИ НА ИМУЩЕСТВО - 60,3</c:v>
                </c:pt>
                <c:pt idx="3">
                  <c:v>НЕНАЛОГОВЫЕ ДОХОДЫ - 2,6</c:v>
                </c:pt>
              </c:strCache>
            </c:strRef>
          </c:cat>
          <c:val>
            <c:numRef>
              <c:f>Sheet1!$B$2:$E$2</c:f>
              <c:numCache>
                <c:formatCode>0.0</c:formatCode>
                <c:ptCount val="4"/>
                <c:pt idx="0" formatCode="General">
                  <c:v>27.6</c:v>
                </c:pt>
                <c:pt idx="1">
                  <c:v>9.6999999999999993</c:v>
                </c:pt>
                <c:pt idx="2" formatCode="General">
                  <c:v>60.3</c:v>
                </c:pt>
                <c:pt idx="3" formatCode="General">
                  <c:v>2.6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1678">
              <a:solidFill>
                <a:schemeClr val="tx1"/>
              </a:solidFill>
              <a:prstDash val="solid"/>
            </a:ln>
          </c:spPr>
          <c:explosion val="11"/>
          <c:dPt>
            <c:idx val="0"/>
            <c:spPr>
              <a:solidFill>
                <a:schemeClr val="accent1"/>
              </a:solidFill>
              <a:ln w="11678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1678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chemeClr val="folHlink"/>
              </a:solidFill>
              <a:ln w="11678">
                <a:solidFill>
                  <a:schemeClr val="tx1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4730">
                <a:noFill/>
              </a:ln>
            </c:spPr>
            <c:txPr>
              <a:bodyPr/>
              <a:lstStyle/>
              <a:p>
                <a:pPr>
                  <a:defRPr sz="2254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Sheet1!$B$1:$E$1</c:f>
              <c:strCache>
                <c:ptCount val="4"/>
                <c:pt idx="0">
                  <c:v>НДФЛ - 27,6</c:v>
                </c:pt>
                <c:pt idx="1">
                  <c:v>НАЛОГИ НА СОВОКУПНЫЙ ДОХОД-9,7</c:v>
                </c:pt>
                <c:pt idx="2">
                  <c:v>НАЛОГИ НА ИМУЩЕСТВО - 60,3</c:v>
                </c:pt>
                <c:pt idx="3">
                  <c:v>НЕНАЛОГОВЫЕ ДОХОДЫ - 2,6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</c:numCache>
            </c:numRef>
          </c:val>
        </c:ser>
        <c:dLbls>
          <c:showPercent val="1"/>
        </c:dLbls>
      </c:pie3DChart>
      <c:spPr>
        <a:noFill/>
        <a:ln w="24730">
          <a:noFill/>
        </a:ln>
      </c:spPr>
    </c:plotArea>
    <c:legend>
      <c:legendPos val="r"/>
      <c:layout/>
      <c:spPr>
        <a:noFill/>
        <a:ln w="2920">
          <a:noFill/>
          <a:prstDash val="solid"/>
        </a:ln>
      </c:spPr>
      <c:txPr>
        <a:bodyPr/>
        <a:lstStyle/>
        <a:p>
          <a:pPr>
            <a:defRPr sz="1363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225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1305325004791673"/>
          <c:y val="6.9480995175303539E-2"/>
          <c:w val="0.8154533409282283"/>
          <c:h val="0.78706337430125894"/>
        </c:manualLayout>
      </c:layout>
      <c:bar3DChart>
        <c:barDir val="col"/>
        <c:grouping val="clustered"/>
        <c:ser>
          <c:idx val="0"/>
          <c:order val="0"/>
          <c:tx>
            <c:strRef>
              <c:f>Лист1!$A$3</c:f>
              <c:strCache>
                <c:ptCount val="1"/>
                <c:pt idx="0">
                  <c:v>НДФЛ</c:v>
                </c:pt>
              </c:strCache>
            </c:strRef>
          </c:tx>
          <c:dLbls>
            <c:dLbl>
              <c:idx val="0"/>
              <c:layout>
                <c:manualLayout>
                  <c:x val="1.3675117961352179E-2"/>
                  <c:y val="-7.9999440073910244E-2"/>
                </c:manualLayout>
              </c:layout>
              <c:showVal val="1"/>
            </c:dLbl>
            <c:dLbl>
              <c:idx val="1"/>
              <c:layout>
                <c:manualLayout>
                  <c:x val="1.7093897451690224E-2"/>
                  <c:y val="-5.3332960049273438E-2"/>
                </c:manualLayout>
              </c:layout>
              <c:showVal val="1"/>
            </c:dLbl>
            <c:dLbl>
              <c:idx val="2"/>
              <c:layout>
                <c:manualLayout>
                  <c:x val="8.5469487258451118E-3"/>
                  <c:y val="-7.9999440073910244E-2"/>
                </c:manualLayout>
              </c:layout>
              <c:showVal val="1"/>
            </c:dLbl>
            <c:dLbl>
              <c:idx val="3"/>
              <c:layout>
                <c:manualLayout>
                  <c:x val="2.2222066687197291E-2"/>
                  <c:y val="-7.111061339903132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numRef>
              <c:f>Лист1!$B$2:$E$2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Лист1!$B$3:$E$3</c:f>
              <c:numCache>
                <c:formatCode>General</c:formatCode>
                <c:ptCount val="4"/>
                <c:pt idx="0">
                  <c:v>6388.9</c:v>
                </c:pt>
                <c:pt idx="1">
                  <c:v>6850.6</c:v>
                </c:pt>
                <c:pt idx="2">
                  <c:v>7124.6</c:v>
                </c:pt>
                <c:pt idx="3">
                  <c:v>7409.6</c:v>
                </c:pt>
              </c:numCache>
            </c:numRef>
          </c:val>
        </c:ser>
        <c:shape val="cylinder"/>
        <c:axId val="98464128"/>
        <c:axId val="99955456"/>
        <c:axId val="0"/>
      </c:bar3DChart>
      <c:catAx>
        <c:axId val="9846412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99955456"/>
        <c:crosses val="autoZero"/>
        <c:auto val="1"/>
        <c:lblAlgn val="ctr"/>
        <c:lblOffset val="100"/>
      </c:catAx>
      <c:valAx>
        <c:axId val="99955456"/>
        <c:scaling>
          <c:orientation val="minMax"/>
        </c:scaling>
        <c:axPos val="l"/>
        <c:majorGridlines/>
        <c:numFmt formatCode="General" sourceLinked="1"/>
        <c:tickLblPos val="nextTo"/>
        <c:crossAx val="9846412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20"/>
      <c:depthPercent val="100"/>
      <c:perspective val="30"/>
    </c:view3D>
    <c:floor>
      <c:spPr>
        <a:solidFill>
          <a:schemeClr val="bg1">
            <a:lumMod val="85000"/>
          </a:schemeClr>
        </a:solidFill>
      </c:spPr>
    </c:floor>
    <c:plotArea>
      <c:layout>
        <c:manualLayout>
          <c:layoutTarget val="inner"/>
          <c:xMode val="edge"/>
          <c:yMode val="edge"/>
          <c:x val="0.15215537131695409"/>
          <c:y val="5.2980132450331133E-2"/>
          <c:w val="0.82948062964855995"/>
          <c:h val="0.64332736816988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Лист1!$A$1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9999FF"/>
            </a:solidFill>
            <a:ln w="11789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3"/>
            <c:spPr>
              <a:solidFill>
                <a:srgbClr val="9999FF"/>
              </a:solidFill>
              <a:ln w="11789">
                <a:solidFill>
                  <a:srgbClr val="FF33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1.3212494922855597E-2"/>
                  <c:y val="-5.329008550330968E-2"/>
                </c:manualLayout>
              </c:layout>
              <c:showVal val="1"/>
            </c:dLbl>
            <c:dLbl>
              <c:idx val="1"/>
              <c:layout>
                <c:manualLayout>
                  <c:x val="9.9590849429595715E-3"/>
                  <c:y val="-5.896301598663805E-2"/>
                </c:manualLayout>
              </c:layout>
              <c:showVal val="1"/>
            </c:dLbl>
            <c:dLbl>
              <c:idx val="2"/>
              <c:layout>
                <c:manualLayout>
                  <c:x val="8.2205023716077543E-3"/>
                  <c:y val="-5.2952994512049649E-2"/>
                </c:manualLayout>
              </c:layout>
              <c:showVal val="1"/>
            </c:dLbl>
            <c:dLbl>
              <c:idx val="3"/>
              <c:layout>
                <c:manualLayout>
                  <c:x val="1.6943967929158635E-4"/>
                  <c:y val="-5.8592937246480577E-2"/>
                </c:manualLayout>
              </c:layout>
              <c:spPr>
                <a:noFill/>
                <a:ln w="23579">
                  <a:noFill/>
                </a:ln>
              </c:spPr>
              <c:txPr>
                <a:bodyPr/>
                <a:lstStyle/>
                <a:p>
                  <a:pPr>
                    <a:defRPr sz="1671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Val val="1"/>
            </c:dLbl>
            <c:spPr>
              <a:noFill/>
              <a:ln w="23579">
                <a:noFill/>
              </a:ln>
            </c:spPr>
            <c:txPr>
              <a:bodyPr/>
              <a:lstStyle/>
              <a:p>
                <a:pPr>
                  <a:defRPr sz="1671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факт 2018 год</c:v>
                </c:pt>
                <c:pt idx="1">
                  <c:v>план 2019 год</c:v>
                </c:pt>
                <c:pt idx="2">
                  <c:v>план 2020 год</c:v>
                </c:pt>
                <c:pt idx="3">
                  <c:v>план 2021 год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27371.8</c:v>
                </c:pt>
                <c:pt idx="1">
                  <c:v>64090.9</c:v>
                </c:pt>
                <c:pt idx="2" formatCode="General">
                  <c:v>25985.4</c:v>
                </c:pt>
                <c:pt idx="3" formatCode="General">
                  <c:v>26288.3</c:v>
                </c:pt>
              </c:numCache>
            </c:numRef>
          </c:val>
        </c:ser>
        <c:shape val="cylinder"/>
        <c:axId val="105034496"/>
        <c:axId val="105036032"/>
        <c:axId val="0"/>
      </c:bar3DChart>
      <c:catAx>
        <c:axId val="1050344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57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05036032"/>
        <c:crosses val="autoZero"/>
        <c:auto val="1"/>
        <c:lblAlgn val="ctr"/>
        <c:lblOffset val="100"/>
      </c:catAx>
      <c:valAx>
        <c:axId val="10503603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671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 dirty="0" smtClean="0"/>
                  <a:t>Тыс. </a:t>
                </a:r>
                <a:r>
                  <a:rPr lang="ru-RU" dirty="0"/>
                  <a:t>рублей</a:t>
                </a:r>
              </a:p>
            </c:rich>
          </c:tx>
          <c:layout>
            <c:manualLayout>
              <c:xMode val="edge"/>
              <c:yMode val="edge"/>
              <c:x val="4.1283381682552828E-2"/>
              <c:y val="0.3947827088341565"/>
            </c:manualLayout>
          </c:layout>
          <c:spPr>
            <a:noFill/>
            <a:ln w="23579">
              <a:noFill/>
            </a:ln>
          </c:spPr>
        </c:title>
        <c:numFmt formatCode="#,##0.00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05034496"/>
        <c:crosses val="autoZero"/>
        <c:crossBetween val="between"/>
      </c:valAx>
      <c:spPr>
        <a:noFill/>
        <a:ln w="23579">
          <a:noFill/>
        </a:ln>
      </c:spPr>
    </c:plotArea>
    <c:plotVisOnly val="1"/>
    <c:dispBlanksAs val="gap"/>
  </c:chart>
  <c:txPr>
    <a:bodyPr/>
    <a:lstStyle/>
    <a:p>
      <a:pPr>
        <a:defRPr sz="1671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2626098767995569"/>
          <c:y val="0.17225021332898682"/>
          <c:w val="0.75757575757575824"/>
          <c:h val="0.68512138179656557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Расходы в рамках муниципальных программ</c:v>
                </c:pt>
              </c:strCache>
            </c:strRef>
          </c:tx>
          <c:spPr>
            <a:solidFill>
              <a:srgbClr val="00B0F0"/>
            </a:solidFill>
            <a:ln w="23988">
              <a:noFill/>
            </a:ln>
          </c:spPr>
          <c:dLbls>
            <c:dLbl>
              <c:idx val="3"/>
              <c:layout>
                <c:manualLayout>
                  <c:x val="-1.5690834711635199E-2"/>
                  <c:y val="-3.9573725539075157E-2"/>
                </c:manualLayout>
              </c:layout>
              <c:showVal val="1"/>
            </c:dLbl>
            <c:spPr>
              <a:noFill/>
              <a:ln w="23988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Sheet1!$B$1:$F$1</c:f>
              <c:strCache>
                <c:ptCount val="4"/>
                <c:pt idx="0">
                  <c:v>факт 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</c:strCache>
            </c:strRef>
          </c:cat>
          <c:val>
            <c:numRef>
              <c:f>Sheet1!$B$2:$F$2</c:f>
              <c:numCache>
                <c:formatCode>0.0</c:formatCode>
                <c:ptCount val="4"/>
                <c:pt idx="0">
                  <c:v>17696.2</c:v>
                </c:pt>
                <c:pt idx="1">
                  <c:v>54057</c:v>
                </c:pt>
                <c:pt idx="2">
                  <c:v>15101.6</c:v>
                </c:pt>
                <c:pt idx="3">
                  <c:v>13990.3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spPr>
            <a:solidFill>
              <a:srgbClr val="FF0000"/>
            </a:solidFill>
            <a:ln w="11994">
              <a:solidFill>
                <a:srgbClr val="000000"/>
              </a:solidFill>
              <a:prstDash val="solid"/>
            </a:ln>
          </c:spPr>
          <c:dLbls>
            <c:dLbl>
              <c:idx val="2"/>
              <c:layout>
                <c:manualLayout>
                  <c:x val="1.0983584298144639E-2"/>
                  <c:y val="9.1323982013250364E-3"/>
                </c:manualLayout>
              </c:layout>
              <c:showVal val="1"/>
            </c:dLbl>
            <c:spPr>
              <a:noFill/>
              <a:ln w="23988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val>
            <c:numRef>
              <c:f>Sheet1!$C$3:$F$3</c:f>
              <c:numCache>
                <c:formatCode>0.0</c:formatCode>
                <c:ptCount val="4"/>
                <c:pt idx="0">
                  <c:v>9675.6</c:v>
                </c:pt>
                <c:pt idx="1">
                  <c:v>10033.9</c:v>
                </c:pt>
                <c:pt idx="2">
                  <c:v>10883.8</c:v>
                </c:pt>
                <c:pt idx="3">
                  <c:v>12298</c:v>
                </c:pt>
              </c:numCache>
            </c:numRef>
          </c:val>
        </c:ser>
        <c:dLbls>
          <c:showVal val="1"/>
        </c:dLbls>
        <c:axId val="101118720"/>
        <c:axId val="101120256"/>
      </c:barChart>
      <c:catAx>
        <c:axId val="101118720"/>
        <c:scaling>
          <c:orientation val="minMax"/>
        </c:scaling>
        <c:axPos val="b"/>
        <c:numFmt formatCode="General" sourceLinked="1"/>
        <c:tickLblPos val="nextTo"/>
        <c:spPr>
          <a:ln w="28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7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01120256"/>
        <c:crosses val="autoZero"/>
        <c:auto val="1"/>
        <c:lblAlgn val="ctr"/>
        <c:lblOffset val="100"/>
        <c:tickLblSkip val="1"/>
        <c:tickMarkSkip val="1"/>
      </c:catAx>
      <c:valAx>
        <c:axId val="101120256"/>
        <c:scaling>
          <c:orientation val="minMax"/>
        </c:scaling>
        <c:axPos val="l"/>
        <c:numFmt formatCode="#,##0" sourceLinked="0"/>
        <c:tickLblPos val="nextTo"/>
        <c:spPr>
          <a:ln w="28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3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01118720"/>
        <c:crosses val="autoZero"/>
        <c:crossBetween val="between"/>
      </c:valAx>
      <c:spPr>
        <a:noFill/>
        <a:ln w="11994">
          <a:solidFill>
            <a:srgbClr val="000000"/>
          </a:solidFill>
          <a:prstDash val="sysDash"/>
        </a:ln>
      </c:spPr>
    </c:plotArea>
    <c:legend>
      <c:legendPos val="r"/>
      <c:layout>
        <c:manualLayout>
          <c:xMode val="edge"/>
          <c:yMode val="edge"/>
          <c:x val="0.56818176255575414"/>
          <c:y val="0"/>
          <c:w val="0.43181823744424597"/>
          <c:h val="0.15301584866585491"/>
        </c:manualLayout>
      </c:layout>
      <c:spPr>
        <a:solidFill>
          <a:srgbClr val="FFFFFF"/>
        </a:solidFill>
        <a:ln w="23988">
          <a:solidFill>
            <a:schemeClr val="bg1">
              <a:lumMod val="85000"/>
            </a:schemeClr>
          </a:solidFill>
        </a:ln>
      </c:spPr>
      <c:txPr>
        <a:bodyPr/>
        <a:lstStyle/>
        <a:p>
          <a:pPr>
            <a:defRPr sz="1213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9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AF59FB-F571-4D45-9123-75DE1592A887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E4DA3A3-9341-4625-9594-68B3051815EC}">
      <dgm:prSet custT="1"/>
      <dgm:spPr/>
      <dgm:t>
        <a:bodyPr/>
        <a:lstStyle/>
        <a:p>
          <a:pPr algn="ctr" rtl="0"/>
          <a:r>
            <a:rPr lang="ru-RU" sz="2000" b="1" dirty="0" smtClean="0">
              <a:latin typeface="+mj-lt"/>
            </a:rPr>
            <a:t>проведение эффективной бюджетной политики</a:t>
          </a:r>
          <a:endParaRPr lang="ru-RU" sz="2000" b="1" dirty="0">
            <a:latin typeface="+mj-lt"/>
          </a:endParaRPr>
        </a:p>
      </dgm:t>
    </dgm:pt>
    <dgm:pt modelId="{FE069185-B480-4EBB-A2D5-B1B3277608F5}" type="parTrans" cxnId="{2EBD8668-09B1-44B2-83A9-F4EB2936D845}">
      <dgm:prSet/>
      <dgm:spPr/>
      <dgm:t>
        <a:bodyPr/>
        <a:lstStyle/>
        <a:p>
          <a:pPr algn="ctr"/>
          <a:endParaRPr lang="ru-RU" sz="2000" b="1">
            <a:latin typeface="+mj-lt"/>
          </a:endParaRPr>
        </a:p>
      </dgm:t>
    </dgm:pt>
    <dgm:pt modelId="{A22AA4A0-2006-4A3E-9A40-816C3735C8FD}" type="sibTrans" cxnId="{2EBD8668-09B1-44B2-83A9-F4EB2936D845}">
      <dgm:prSet/>
      <dgm:spPr/>
      <dgm:t>
        <a:bodyPr/>
        <a:lstStyle/>
        <a:p>
          <a:pPr algn="ctr"/>
          <a:endParaRPr lang="ru-RU" sz="2000" b="1">
            <a:latin typeface="+mj-lt"/>
          </a:endParaRPr>
        </a:p>
      </dgm:t>
    </dgm:pt>
    <dgm:pt modelId="{6D0459C1-67D4-4970-BDDE-5B9178501E44}">
      <dgm:prSet custT="1"/>
      <dgm:spPr/>
      <dgm:t>
        <a:bodyPr/>
        <a:lstStyle/>
        <a:p>
          <a:pPr algn="ctr" rtl="0"/>
          <a:r>
            <a:rPr lang="ru-RU" sz="2000" b="1" dirty="0" smtClean="0">
              <a:latin typeface="+mj-lt"/>
            </a:rPr>
            <a:t>программно-целевой метод бюджетного планирования</a:t>
          </a:r>
          <a:endParaRPr lang="ru-RU" sz="2000" b="1" dirty="0">
            <a:latin typeface="+mj-lt"/>
          </a:endParaRPr>
        </a:p>
      </dgm:t>
    </dgm:pt>
    <dgm:pt modelId="{727B51CA-4C7C-411C-8D2E-4E7898F91E0D}" type="parTrans" cxnId="{7D4CC4B9-3252-4AB9-A846-21D95C540206}">
      <dgm:prSet/>
      <dgm:spPr/>
      <dgm:t>
        <a:bodyPr/>
        <a:lstStyle/>
        <a:p>
          <a:pPr algn="ctr"/>
          <a:endParaRPr lang="ru-RU" sz="2000" b="1">
            <a:latin typeface="+mj-lt"/>
          </a:endParaRPr>
        </a:p>
      </dgm:t>
    </dgm:pt>
    <dgm:pt modelId="{60FB08FE-0699-4A6A-8AB0-487568982EE6}" type="sibTrans" cxnId="{7D4CC4B9-3252-4AB9-A846-21D95C540206}">
      <dgm:prSet/>
      <dgm:spPr/>
      <dgm:t>
        <a:bodyPr/>
        <a:lstStyle/>
        <a:p>
          <a:pPr algn="ctr"/>
          <a:endParaRPr lang="ru-RU" sz="2000" b="1">
            <a:latin typeface="+mj-lt"/>
          </a:endParaRPr>
        </a:p>
      </dgm:t>
    </dgm:pt>
    <dgm:pt modelId="{B3F13709-D572-4998-9FDA-BCBE12319994}">
      <dgm:prSet custT="1"/>
      <dgm:spPr/>
      <dgm:t>
        <a:bodyPr/>
        <a:lstStyle/>
        <a:p>
          <a:pPr algn="ctr" rtl="0"/>
          <a:r>
            <a:rPr lang="ru-RU" sz="2000" b="1" dirty="0" smtClean="0">
              <a:latin typeface="+mj-lt"/>
            </a:rPr>
            <a:t>обеспечение в полном объеме социальных обязательств</a:t>
          </a:r>
          <a:endParaRPr lang="ru-RU" sz="2000" b="1" dirty="0">
            <a:latin typeface="+mj-lt"/>
          </a:endParaRPr>
        </a:p>
      </dgm:t>
    </dgm:pt>
    <dgm:pt modelId="{237C8CBD-74AC-4B0E-BFB7-52900B160137}" type="parTrans" cxnId="{0F5F85F3-0297-4B33-B9BC-634BD5715CB5}">
      <dgm:prSet/>
      <dgm:spPr/>
      <dgm:t>
        <a:bodyPr/>
        <a:lstStyle/>
        <a:p>
          <a:pPr algn="ctr"/>
          <a:endParaRPr lang="ru-RU" sz="2000" b="1">
            <a:latin typeface="+mj-lt"/>
          </a:endParaRPr>
        </a:p>
      </dgm:t>
    </dgm:pt>
    <dgm:pt modelId="{7F6AB04C-9A67-4B7C-AC0F-1764C427C39C}" type="sibTrans" cxnId="{0F5F85F3-0297-4B33-B9BC-634BD5715CB5}">
      <dgm:prSet/>
      <dgm:spPr/>
      <dgm:t>
        <a:bodyPr/>
        <a:lstStyle/>
        <a:p>
          <a:pPr algn="ctr"/>
          <a:endParaRPr lang="ru-RU" sz="2000" b="1">
            <a:latin typeface="+mj-lt"/>
          </a:endParaRPr>
        </a:p>
      </dgm:t>
    </dgm:pt>
    <dgm:pt modelId="{788040D3-2681-44FD-98C6-9DC53B5C73FC}">
      <dgm:prSet custT="1"/>
      <dgm:spPr/>
      <dgm:t>
        <a:bodyPr/>
        <a:lstStyle/>
        <a:p>
          <a:pPr algn="ctr" rtl="0"/>
          <a:r>
            <a:rPr lang="ru-RU" sz="2000" b="1" dirty="0" smtClean="0">
              <a:latin typeface="+mj-lt"/>
            </a:rPr>
            <a:t>обеспечение взвешенной долговой политики</a:t>
          </a:r>
          <a:endParaRPr lang="ru-RU" sz="2000" b="1" dirty="0">
            <a:latin typeface="+mj-lt"/>
          </a:endParaRPr>
        </a:p>
      </dgm:t>
    </dgm:pt>
    <dgm:pt modelId="{C78D52B2-9363-423E-BF4D-7B835734D9A1}" type="parTrans" cxnId="{DC3E7D71-C514-44B4-AA88-379F38840E58}">
      <dgm:prSet/>
      <dgm:spPr/>
      <dgm:t>
        <a:bodyPr/>
        <a:lstStyle/>
        <a:p>
          <a:endParaRPr lang="ru-RU"/>
        </a:p>
      </dgm:t>
    </dgm:pt>
    <dgm:pt modelId="{C371284B-6574-4A92-8308-04E76C06B4B5}" type="sibTrans" cxnId="{DC3E7D71-C514-44B4-AA88-379F38840E58}">
      <dgm:prSet/>
      <dgm:spPr/>
      <dgm:t>
        <a:bodyPr/>
        <a:lstStyle/>
        <a:p>
          <a:endParaRPr lang="ru-RU"/>
        </a:p>
      </dgm:t>
    </dgm:pt>
    <dgm:pt modelId="{72880873-1392-4BCD-8549-D3FDBF9418F1}">
      <dgm:prSet custT="1"/>
      <dgm:spPr/>
      <dgm:t>
        <a:bodyPr/>
        <a:lstStyle/>
        <a:p>
          <a:pPr algn="ctr" rtl="0"/>
          <a:r>
            <a:rPr lang="ru-RU" sz="2000" b="1" dirty="0" smtClean="0">
              <a:latin typeface="+mj-lt"/>
            </a:rPr>
            <a:t>формирование устойчивой собственной доходной базы и        создание стимулов по ее наращиванию</a:t>
          </a:r>
          <a:endParaRPr lang="ru-RU" sz="2000" b="1" dirty="0">
            <a:latin typeface="+mj-lt"/>
          </a:endParaRPr>
        </a:p>
      </dgm:t>
    </dgm:pt>
    <dgm:pt modelId="{5639A66F-3DF5-4162-8859-203F6A21D65A}" type="parTrans" cxnId="{82D06EBE-8196-44C8-8703-6CF25CD0345F}">
      <dgm:prSet/>
      <dgm:spPr/>
      <dgm:t>
        <a:bodyPr/>
        <a:lstStyle/>
        <a:p>
          <a:endParaRPr lang="ru-RU"/>
        </a:p>
      </dgm:t>
    </dgm:pt>
    <dgm:pt modelId="{9BA0B05B-09E1-4745-A952-0381384395B6}" type="sibTrans" cxnId="{82D06EBE-8196-44C8-8703-6CF25CD0345F}">
      <dgm:prSet/>
      <dgm:spPr/>
      <dgm:t>
        <a:bodyPr/>
        <a:lstStyle/>
        <a:p>
          <a:endParaRPr lang="ru-RU"/>
        </a:p>
      </dgm:t>
    </dgm:pt>
    <dgm:pt modelId="{CD2038CD-8450-498A-9CDB-D2214280BDA8}">
      <dgm:prSet custT="1"/>
      <dgm:spPr/>
      <dgm:t>
        <a:bodyPr/>
        <a:lstStyle/>
        <a:p>
          <a:pPr algn="ctr" rtl="0"/>
          <a:r>
            <a:rPr lang="ru-RU" sz="2000" b="1" dirty="0" smtClean="0">
              <a:latin typeface="+mj-lt"/>
            </a:rPr>
            <a:t>обеспечение сбалансированности бюджета</a:t>
          </a:r>
          <a:endParaRPr lang="ru-RU" sz="2000" b="1" dirty="0">
            <a:latin typeface="+mj-lt"/>
          </a:endParaRPr>
        </a:p>
      </dgm:t>
    </dgm:pt>
    <dgm:pt modelId="{BBF857A9-6004-4BEB-BF59-3E14E5CDE47A}" type="parTrans" cxnId="{658A8D87-BFAD-4DD5-BAE4-56EB43A9A728}">
      <dgm:prSet/>
      <dgm:spPr/>
    </dgm:pt>
    <dgm:pt modelId="{DD4D2827-DEC1-4C62-9046-4ECC72CDBB4D}" type="sibTrans" cxnId="{658A8D87-BFAD-4DD5-BAE4-56EB43A9A728}">
      <dgm:prSet/>
      <dgm:spPr/>
    </dgm:pt>
    <dgm:pt modelId="{13666ACC-818E-4E48-8536-A62895ABE7A5}">
      <dgm:prSet custT="1"/>
      <dgm:spPr/>
      <dgm:t>
        <a:bodyPr/>
        <a:lstStyle/>
        <a:p>
          <a:pPr algn="ctr" rtl="0"/>
          <a:r>
            <a:rPr lang="ru-RU" sz="2000" b="1" dirty="0" smtClean="0">
              <a:latin typeface="+mj-lt"/>
            </a:rPr>
            <a:t>снижение дотационности бюджета</a:t>
          </a:r>
          <a:endParaRPr lang="ru-RU" sz="2000" b="1" dirty="0">
            <a:latin typeface="+mj-lt"/>
          </a:endParaRPr>
        </a:p>
      </dgm:t>
    </dgm:pt>
    <dgm:pt modelId="{70D8937D-5366-407D-B938-FB258EA5B6E4}" type="parTrans" cxnId="{360048CD-3C7A-4301-9DBD-748F7432A67A}">
      <dgm:prSet/>
      <dgm:spPr/>
    </dgm:pt>
    <dgm:pt modelId="{95BE9CC6-FA0D-4A2E-9104-6CAAE055420D}" type="sibTrans" cxnId="{360048CD-3C7A-4301-9DBD-748F7432A67A}">
      <dgm:prSet/>
      <dgm:spPr/>
    </dgm:pt>
    <dgm:pt modelId="{2CF379B7-F515-4299-997A-3584419B84B0}" type="pres">
      <dgm:prSet presAssocID="{DDAF59FB-F571-4D45-9123-75DE1592A8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8371DB-8B5A-4E30-AB0A-C9514C78372A}" type="pres">
      <dgm:prSet presAssocID="{CE4DA3A3-9341-4625-9594-68B3051815EC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E5D461-D3C3-43F4-AC6B-1870F0484672}" type="pres">
      <dgm:prSet presAssocID="{A22AA4A0-2006-4A3E-9A40-816C3735C8FD}" presName="spacer" presStyleCnt="0"/>
      <dgm:spPr/>
    </dgm:pt>
    <dgm:pt modelId="{EBD6CF33-53F6-4D89-80DD-0795C226D64E}" type="pres">
      <dgm:prSet presAssocID="{72880873-1392-4BCD-8549-D3FDBF9418F1}" presName="parentText" presStyleLbl="node1" presStyleIdx="1" presStyleCnt="7" custLinFactNeighborX="1204" custLinFactNeighborY="-7420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07CA3D-26F2-4EC4-93B7-AF78B632E43A}" type="pres">
      <dgm:prSet presAssocID="{9BA0B05B-09E1-4745-A952-0381384395B6}" presName="spacer" presStyleCnt="0"/>
      <dgm:spPr/>
    </dgm:pt>
    <dgm:pt modelId="{7F1C587B-6A61-4F52-AC64-B359CF029974}" type="pres">
      <dgm:prSet presAssocID="{CD2038CD-8450-498A-9CDB-D2214280BDA8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9DC409-552D-4F2C-A429-402CB42297F8}" type="pres">
      <dgm:prSet presAssocID="{DD4D2827-DEC1-4C62-9046-4ECC72CDBB4D}" presName="spacer" presStyleCnt="0"/>
      <dgm:spPr/>
    </dgm:pt>
    <dgm:pt modelId="{8D3B4CC6-1ED3-4F11-A6D0-DE6D673EBE64}" type="pres">
      <dgm:prSet presAssocID="{13666ACC-818E-4E48-8536-A62895ABE7A5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DB9A76-DADD-4091-8304-CC3A03B5D35A}" type="pres">
      <dgm:prSet presAssocID="{95BE9CC6-FA0D-4A2E-9104-6CAAE055420D}" presName="spacer" presStyleCnt="0"/>
      <dgm:spPr/>
    </dgm:pt>
    <dgm:pt modelId="{F08A066F-46D6-42E7-A99F-B7E9DE3C7615}" type="pres">
      <dgm:prSet presAssocID="{788040D3-2681-44FD-98C6-9DC53B5C73FC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B9496D-B885-4EB9-86A6-A37DDB2E90CB}" type="pres">
      <dgm:prSet presAssocID="{C371284B-6574-4A92-8308-04E76C06B4B5}" presName="spacer" presStyleCnt="0"/>
      <dgm:spPr/>
    </dgm:pt>
    <dgm:pt modelId="{7504768B-59AB-48E1-B6CA-92F39335542F}" type="pres">
      <dgm:prSet presAssocID="{6D0459C1-67D4-4970-BDDE-5B9178501E44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9D0F4-D9A4-4F36-A1BB-304238B600DF}" type="pres">
      <dgm:prSet presAssocID="{60FB08FE-0699-4A6A-8AB0-487568982EE6}" presName="spacer" presStyleCnt="0"/>
      <dgm:spPr/>
    </dgm:pt>
    <dgm:pt modelId="{3BAD8F9E-37F8-476A-B550-908E07562442}" type="pres">
      <dgm:prSet presAssocID="{B3F13709-D572-4998-9FDA-BCBE12319994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B8D6A1-D4C1-4471-8B45-32B33342D7DE}" type="presOf" srcId="{6D0459C1-67D4-4970-BDDE-5B9178501E44}" destId="{7504768B-59AB-48E1-B6CA-92F39335542F}" srcOrd="0" destOrd="0" presId="urn:microsoft.com/office/officeart/2005/8/layout/vList2"/>
    <dgm:cxn modelId="{9419BDDA-1BE1-4FAB-BF3A-637397AE3572}" type="presOf" srcId="{B3F13709-D572-4998-9FDA-BCBE12319994}" destId="{3BAD8F9E-37F8-476A-B550-908E07562442}" srcOrd="0" destOrd="0" presId="urn:microsoft.com/office/officeart/2005/8/layout/vList2"/>
    <dgm:cxn modelId="{2EBD8668-09B1-44B2-83A9-F4EB2936D845}" srcId="{DDAF59FB-F571-4D45-9123-75DE1592A887}" destId="{CE4DA3A3-9341-4625-9594-68B3051815EC}" srcOrd="0" destOrd="0" parTransId="{FE069185-B480-4EBB-A2D5-B1B3277608F5}" sibTransId="{A22AA4A0-2006-4A3E-9A40-816C3735C8FD}"/>
    <dgm:cxn modelId="{DC3E7D71-C514-44B4-AA88-379F38840E58}" srcId="{DDAF59FB-F571-4D45-9123-75DE1592A887}" destId="{788040D3-2681-44FD-98C6-9DC53B5C73FC}" srcOrd="4" destOrd="0" parTransId="{C78D52B2-9363-423E-BF4D-7B835734D9A1}" sibTransId="{C371284B-6574-4A92-8308-04E76C06B4B5}"/>
    <dgm:cxn modelId="{9EEE28B8-9AB6-4797-B539-E2F68D632567}" type="presOf" srcId="{DDAF59FB-F571-4D45-9123-75DE1592A887}" destId="{2CF379B7-F515-4299-997A-3584419B84B0}" srcOrd="0" destOrd="0" presId="urn:microsoft.com/office/officeart/2005/8/layout/vList2"/>
    <dgm:cxn modelId="{7D4CC4B9-3252-4AB9-A846-21D95C540206}" srcId="{DDAF59FB-F571-4D45-9123-75DE1592A887}" destId="{6D0459C1-67D4-4970-BDDE-5B9178501E44}" srcOrd="5" destOrd="0" parTransId="{727B51CA-4C7C-411C-8D2E-4E7898F91E0D}" sibTransId="{60FB08FE-0699-4A6A-8AB0-487568982EE6}"/>
    <dgm:cxn modelId="{82D06EBE-8196-44C8-8703-6CF25CD0345F}" srcId="{DDAF59FB-F571-4D45-9123-75DE1592A887}" destId="{72880873-1392-4BCD-8549-D3FDBF9418F1}" srcOrd="1" destOrd="0" parTransId="{5639A66F-3DF5-4162-8859-203F6A21D65A}" sibTransId="{9BA0B05B-09E1-4745-A952-0381384395B6}"/>
    <dgm:cxn modelId="{15CBB581-C906-456C-845F-2FE4F9B56186}" type="presOf" srcId="{13666ACC-818E-4E48-8536-A62895ABE7A5}" destId="{8D3B4CC6-1ED3-4F11-A6D0-DE6D673EBE64}" srcOrd="0" destOrd="0" presId="urn:microsoft.com/office/officeart/2005/8/layout/vList2"/>
    <dgm:cxn modelId="{360048CD-3C7A-4301-9DBD-748F7432A67A}" srcId="{DDAF59FB-F571-4D45-9123-75DE1592A887}" destId="{13666ACC-818E-4E48-8536-A62895ABE7A5}" srcOrd="3" destOrd="0" parTransId="{70D8937D-5366-407D-B938-FB258EA5B6E4}" sibTransId="{95BE9CC6-FA0D-4A2E-9104-6CAAE055420D}"/>
    <dgm:cxn modelId="{658A8D87-BFAD-4DD5-BAE4-56EB43A9A728}" srcId="{DDAF59FB-F571-4D45-9123-75DE1592A887}" destId="{CD2038CD-8450-498A-9CDB-D2214280BDA8}" srcOrd="2" destOrd="0" parTransId="{BBF857A9-6004-4BEB-BF59-3E14E5CDE47A}" sibTransId="{DD4D2827-DEC1-4C62-9046-4ECC72CDBB4D}"/>
    <dgm:cxn modelId="{B2CF18E3-B667-4289-996F-2BBD71CBBB09}" type="presOf" srcId="{788040D3-2681-44FD-98C6-9DC53B5C73FC}" destId="{F08A066F-46D6-42E7-A99F-B7E9DE3C7615}" srcOrd="0" destOrd="0" presId="urn:microsoft.com/office/officeart/2005/8/layout/vList2"/>
    <dgm:cxn modelId="{FEE5C088-7149-432E-ACB0-A8E28EC4ABA4}" type="presOf" srcId="{72880873-1392-4BCD-8549-D3FDBF9418F1}" destId="{EBD6CF33-53F6-4D89-80DD-0795C226D64E}" srcOrd="0" destOrd="0" presId="urn:microsoft.com/office/officeart/2005/8/layout/vList2"/>
    <dgm:cxn modelId="{0F5F85F3-0297-4B33-B9BC-634BD5715CB5}" srcId="{DDAF59FB-F571-4D45-9123-75DE1592A887}" destId="{B3F13709-D572-4998-9FDA-BCBE12319994}" srcOrd="6" destOrd="0" parTransId="{237C8CBD-74AC-4B0E-BFB7-52900B160137}" sibTransId="{7F6AB04C-9A67-4B7C-AC0F-1764C427C39C}"/>
    <dgm:cxn modelId="{D3112958-FB77-42A1-BF68-BDEA72DF5958}" type="presOf" srcId="{CE4DA3A3-9341-4625-9594-68B3051815EC}" destId="{6E8371DB-8B5A-4E30-AB0A-C9514C78372A}" srcOrd="0" destOrd="0" presId="urn:microsoft.com/office/officeart/2005/8/layout/vList2"/>
    <dgm:cxn modelId="{295D7F07-99E6-4B8D-8C79-DA0BB434297D}" type="presOf" srcId="{CD2038CD-8450-498A-9CDB-D2214280BDA8}" destId="{7F1C587B-6A61-4F52-AC64-B359CF029974}" srcOrd="0" destOrd="0" presId="urn:microsoft.com/office/officeart/2005/8/layout/vList2"/>
    <dgm:cxn modelId="{945B670E-23F0-42EE-B234-11653C3ECCB8}" type="presParOf" srcId="{2CF379B7-F515-4299-997A-3584419B84B0}" destId="{6E8371DB-8B5A-4E30-AB0A-C9514C78372A}" srcOrd="0" destOrd="0" presId="urn:microsoft.com/office/officeart/2005/8/layout/vList2"/>
    <dgm:cxn modelId="{F1670215-D2AD-43A3-BA26-DA3F62503783}" type="presParOf" srcId="{2CF379B7-F515-4299-997A-3584419B84B0}" destId="{4AE5D461-D3C3-43F4-AC6B-1870F0484672}" srcOrd="1" destOrd="0" presId="urn:microsoft.com/office/officeart/2005/8/layout/vList2"/>
    <dgm:cxn modelId="{10AB8EB0-1928-4BC8-96A5-5460927617F5}" type="presParOf" srcId="{2CF379B7-F515-4299-997A-3584419B84B0}" destId="{EBD6CF33-53F6-4D89-80DD-0795C226D64E}" srcOrd="2" destOrd="0" presId="urn:microsoft.com/office/officeart/2005/8/layout/vList2"/>
    <dgm:cxn modelId="{DE80201D-3FDB-435A-AF23-6EBECA747E85}" type="presParOf" srcId="{2CF379B7-F515-4299-997A-3584419B84B0}" destId="{4707CA3D-26F2-4EC4-93B7-AF78B632E43A}" srcOrd="3" destOrd="0" presId="urn:microsoft.com/office/officeart/2005/8/layout/vList2"/>
    <dgm:cxn modelId="{31D54935-0FE9-4F7A-BF61-C19A73CDD572}" type="presParOf" srcId="{2CF379B7-F515-4299-997A-3584419B84B0}" destId="{7F1C587B-6A61-4F52-AC64-B359CF029974}" srcOrd="4" destOrd="0" presId="urn:microsoft.com/office/officeart/2005/8/layout/vList2"/>
    <dgm:cxn modelId="{6F782210-CA3B-4A10-9AAB-6B205B6B128A}" type="presParOf" srcId="{2CF379B7-F515-4299-997A-3584419B84B0}" destId="{0F9DC409-552D-4F2C-A429-402CB42297F8}" srcOrd="5" destOrd="0" presId="urn:microsoft.com/office/officeart/2005/8/layout/vList2"/>
    <dgm:cxn modelId="{B0087C34-6030-48F9-92AE-4B55D020BDEA}" type="presParOf" srcId="{2CF379B7-F515-4299-997A-3584419B84B0}" destId="{8D3B4CC6-1ED3-4F11-A6D0-DE6D673EBE64}" srcOrd="6" destOrd="0" presId="urn:microsoft.com/office/officeart/2005/8/layout/vList2"/>
    <dgm:cxn modelId="{2DEC12EA-674E-4953-B5B2-99854368D0F1}" type="presParOf" srcId="{2CF379B7-F515-4299-997A-3584419B84B0}" destId="{24DB9A76-DADD-4091-8304-CC3A03B5D35A}" srcOrd="7" destOrd="0" presId="urn:microsoft.com/office/officeart/2005/8/layout/vList2"/>
    <dgm:cxn modelId="{81B47AE5-6CDC-41DE-BC6C-808E67FAC4DC}" type="presParOf" srcId="{2CF379B7-F515-4299-997A-3584419B84B0}" destId="{F08A066F-46D6-42E7-A99F-B7E9DE3C7615}" srcOrd="8" destOrd="0" presId="urn:microsoft.com/office/officeart/2005/8/layout/vList2"/>
    <dgm:cxn modelId="{7F89FBDB-2417-4707-877B-591BF2789CB9}" type="presParOf" srcId="{2CF379B7-F515-4299-997A-3584419B84B0}" destId="{40B9496D-B885-4EB9-86A6-A37DDB2E90CB}" srcOrd="9" destOrd="0" presId="urn:microsoft.com/office/officeart/2005/8/layout/vList2"/>
    <dgm:cxn modelId="{2EF9ED15-D9AC-45A7-A171-C4B528D5F568}" type="presParOf" srcId="{2CF379B7-F515-4299-997A-3584419B84B0}" destId="{7504768B-59AB-48E1-B6CA-92F39335542F}" srcOrd="10" destOrd="0" presId="urn:microsoft.com/office/officeart/2005/8/layout/vList2"/>
    <dgm:cxn modelId="{7FF0082A-81D3-4342-83B2-FFFBF7B9D5D5}" type="presParOf" srcId="{2CF379B7-F515-4299-997A-3584419B84B0}" destId="{BBE9D0F4-D9A4-4F36-A1BB-304238B600DF}" srcOrd="11" destOrd="0" presId="urn:microsoft.com/office/officeart/2005/8/layout/vList2"/>
    <dgm:cxn modelId="{D88C1146-406C-4EBF-B032-E08F75F0544C}" type="presParOf" srcId="{2CF379B7-F515-4299-997A-3584419B84B0}" destId="{3BAD8F9E-37F8-476A-B550-908E07562442}" srcOrd="12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0.55087</cdr:x>
      <cdr:y>0.14823</cdr:y>
    </cdr:from>
    <cdr:to>
      <cdr:x>0.66825</cdr:x>
      <cdr:y>0.2156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076056" y="720080"/>
          <a:ext cx="108012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0.34825</cdr:x>
      <cdr:y>0.3265</cdr:y>
    </cdr:from>
    <cdr:to>
      <cdr:x>0.3925</cdr:x>
      <cdr:y>0.36675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141021" y="2091995"/>
          <a:ext cx="600742" cy="47612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7AF0FCA-74E8-4751-B0AA-3685AD9098DB}" type="datetime1">
              <a:rPr lang="ru-RU"/>
              <a:pPr>
                <a:defRPr/>
              </a:pPr>
              <a:t>18.02.2019</a:t>
            </a:fld>
            <a:endParaRPr lang="ru-RU" dirty="0"/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8CCD425-4E8A-4580-B95F-124D421AB2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709EC27-6E8F-4575-8081-63B96565385B}" type="datetime1">
              <a:rPr lang="ru-RU"/>
              <a:pPr>
                <a:defRPr/>
              </a:pPr>
              <a:t>18.02.2019</a:t>
            </a:fld>
            <a:endParaRPr lang="ru-RU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93A8746-00A1-48D4-A121-7CC1C1154D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pitchFamily="34" charset="0"/>
            </a:endParaRP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BD0B80-66C1-470A-B2E4-17E168942682}" type="slidenum">
              <a:rPr lang="ru-RU" smtClean="0">
                <a:latin typeface="Arial" pitchFamily="34" charset="0"/>
              </a:rPr>
              <a:pPr/>
              <a:t>1</a:t>
            </a:fld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4838CD-FB45-4DD6-B3A2-3F547B3A5A29}" type="slidenum">
              <a:rPr lang="ru-RU" smtClean="0">
                <a:latin typeface="Arial" pitchFamily="34" charset="0"/>
              </a:rPr>
              <a:pPr/>
              <a:t>4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34819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20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</a:endParaRPr>
          </a:p>
        </p:txBody>
      </p:sp>
      <p:sp>
        <p:nvSpPr>
          <p:cNvPr id="34821" name="Номер слайда 3"/>
          <p:cNvSpPr txBox="1">
            <a:spLocks noGrp="1"/>
          </p:cNvSpPr>
          <p:nvPr/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EA0241E-A968-40D4-BC3F-C6ACBF4E9781}" type="slidenum">
              <a:rPr lang="ru-RU" sz="1200"/>
              <a:pPr algn="r"/>
              <a:t>4</a:t>
            </a:fld>
            <a:endParaRPr lang="ru-RU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005C4-DB4D-4CCF-A860-D7F6B5AA66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E2C29-B657-4291-B42D-CCED70A6BF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94513" y="214313"/>
            <a:ext cx="1817687" cy="60944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39863" y="214313"/>
            <a:ext cx="5302250" cy="60944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BF8C9-1ECF-4C5B-ABB8-12DAD0CA21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940E0-0B44-417F-A8BB-F3D76107FF69}" type="datetime1">
              <a:rPr lang="ru-RU"/>
              <a:pPr>
                <a:defRPr/>
              </a:pPr>
              <a:t>18.02.2019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E16F03F-C396-4857-80C6-48912C54931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A6C71-082F-4096-987A-B673F03B45D2}" type="datetime1">
              <a:rPr lang="ru-RU"/>
              <a:pPr>
                <a:defRPr/>
              </a:pPr>
              <a:t>18.02.2019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200F4-36A8-4AAC-AF63-3C63C288CE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53A79-D803-49E3-8DE2-C228DBEED93E}" type="datetime1">
              <a:rPr lang="ru-RU"/>
              <a:pPr>
                <a:defRPr/>
              </a:pPr>
              <a:t>18.02.2019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72594-8608-4D8C-960B-069849405D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78433-8A00-4AA5-8F0D-9A87D0975409}" type="datetime1">
              <a:rPr lang="ru-RU"/>
              <a:pPr>
                <a:defRPr/>
              </a:pPr>
              <a:t>18.02.2019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D59CB-7047-4A0A-91E3-6358A4A405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D93CB-1FBA-4001-924D-240AA215E4E9}" type="datetime1">
              <a:rPr lang="ru-RU"/>
              <a:pPr>
                <a:defRPr/>
              </a:pPr>
              <a:t>18.02.2019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1D823-6CB9-4E2D-A23B-D44A7A5B8C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D49BF-B22C-48BB-B927-0953328B36AC}" type="datetime1">
              <a:rPr lang="ru-RU"/>
              <a:pPr>
                <a:defRPr/>
              </a:pPr>
              <a:t>18.02.2019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5F723-4DAD-4E6C-9534-7372F3E16D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1543A-0601-4F33-A1A9-C99FC1964D1A}" type="datetime1">
              <a:rPr lang="ru-RU"/>
              <a:pPr>
                <a:defRPr/>
              </a:pPr>
              <a:t>18.02.2019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0C92A-3A7F-4E8F-A6AF-BE18D8057B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CAF1E-F264-4488-88C3-5216D7C5E62D}" type="datetime1">
              <a:rPr lang="ru-RU"/>
              <a:pPr>
                <a:defRPr/>
              </a:pPr>
              <a:t>18.02.2019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C9D1E-E907-443D-8DE9-75F08DF14D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99855-2279-47FC-AD61-6822DBDB73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DEB7D-BFB5-4746-B3DD-86850E7A8A0F}" type="datetime1">
              <a:rPr lang="ru-RU"/>
              <a:pPr>
                <a:defRPr/>
              </a:pPr>
              <a:t>18.02.2019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70172-52CD-4E2A-AB7F-E17A838D65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9E877-70CB-459F-B6BD-48E4B85C77BB}" type="datetime1">
              <a:rPr lang="ru-RU"/>
              <a:pPr>
                <a:defRPr/>
              </a:pPr>
              <a:t>18.02.2019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D80B2-D25E-4811-ABEB-0DFF0C15C5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CD888-E071-4FA8-BA84-3F68965F4E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9863" y="1709738"/>
            <a:ext cx="3559175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51438" y="1709738"/>
            <a:ext cx="3560762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AE02F-DD1D-4FF5-A7A5-AA2A4A28992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D59AB-1D78-4DEB-8AA7-1708CBACCD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EDC82-0DD9-4FF0-A120-990F4FC206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526F0-DA0D-4600-82D0-B5D6E8E805F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337A6-18AD-438D-9EB8-33C6E1AFA4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35FC0-267B-49E7-BF82-E20FC3CC4F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CCCCFF"/>
            </a:gs>
            <a:gs pos="100000">
              <a:srgbClr val="F0F8FF"/>
            </a:gs>
          </a:gsLst>
          <a:path path="rect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9863" y="214313"/>
            <a:ext cx="72723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39863" y="1709738"/>
            <a:ext cx="7272337" cy="459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29650" y="6237288"/>
            <a:ext cx="576263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000" b="1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62F515D1-7ABC-495D-870F-DFFFCEFA21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08" r:id="rId2"/>
    <p:sldLayoutId id="2147483807" r:id="rId3"/>
    <p:sldLayoutId id="2147483806" r:id="rId4"/>
    <p:sldLayoutId id="2147483805" r:id="rId5"/>
    <p:sldLayoutId id="2147483804" r:id="rId6"/>
    <p:sldLayoutId id="2147483803" r:id="rId7"/>
    <p:sldLayoutId id="2147483802" r:id="rId8"/>
    <p:sldLayoutId id="2147483801" r:id="rId9"/>
    <p:sldLayoutId id="2147483800" r:id="rId10"/>
    <p:sldLayoutId id="214748379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087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08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 smtClean="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fld id="{2BDFD78A-B10B-488B-8E83-CF36538D7234}" type="datetime1">
              <a:rPr lang="ru-RU"/>
              <a:pPr>
                <a:defRPr/>
              </a:pPr>
              <a:t>18.02.2019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 dirty="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 smtClean="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0B196A5E-2FDA-4F76-B644-14816A8762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981075"/>
            <a:ext cx="8458200" cy="14700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/>
            </a:r>
            <a:br>
              <a:rPr lang="ru-RU" sz="2600" dirty="0" smtClean="0"/>
            </a:br>
            <a:endParaRPr lang="ru-RU" sz="4500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4437063"/>
            <a:ext cx="8713788" cy="2159000"/>
          </a:xfrm>
        </p:spPr>
        <p:txBody>
          <a:bodyPr>
            <a:normAutofit fontScale="92500"/>
          </a:bodyPr>
          <a:lstStyle/>
          <a:p>
            <a:pPr marL="63500" algn="ctr"/>
            <a:r>
              <a:rPr lang="ru-RU" sz="25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Информация по решению Собрания депутатов Песчанокопского сельского поселения </a:t>
            </a:r>
          </a:p>
          <a:p>
            <a:pPr marL="63500" algn="ctr"/>
            <a:r>
              <a:rPr lang="ru-RU" sz="25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«О бюджете Песчанокопского сельского поселения Песчанокопского района</a:t>
            </a:r>
          </a:p>
          <a:p>
            <a:pPr marL="63500" algn="ctr"/>
            <a:r>
              <a:rPr lang="ru-RU" sz="25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на </a:t>
            </a:r>
            <a:r>
              <a:rPr lang="ru-RU" sz="25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2019  </a:t>
            </a:r>
            <a:r>
              <a:rPr lang="ru-RU" sz="25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год и плановый период </a:t>
            </a:r>
            <a:r>
              <a:rPr lang="ru-RU" sz="25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2020 </a:t>
            </a:r>
            <a:r>
              <a:rPr lang="ru-RU" sz="25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и </a:t>
            </a:r>
            <a:r>
              <a:rPr lang="ru-RU" sz="25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2021 </a:t>
            </a:r>
            <a:r>
              <a:rPr lang="ru-RU" sz="25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годов»</a:t>
            </a:r>
          </a:p>
        </p:txBody>
      </p:sp>
      <p:pic>
        <p:nvPicPr>
          <p:cNvPr id="55298" name="Picture 2" descr="D:\Users\Volzhenina\Desktop\ДЛЯ СЛАЙДОВ\41044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1340768"/>
            <a:ext cx="2857500" cy="214312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8" name="Picture 4" descr="D:\Users\Volzhenina\Desktop\ДЛЯ СЛАЙДОВ\budg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48680"/>
            <a:ext cx="1728192" cy="172819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692150"/>
            <a:ext cx="8027987" cy="1066800"/>
          </a:xfrm>
        </p:spPr>
        <p:txBody>
          <a:bodyPr>
            <a:noAutofit/>
          </a:bodyPr>
          <a:lstStyle/>
          <a:p>
            <a:pPr algn="ctr"/>
            <a:r>
              <a:rPr lang="ru-RU" sz="2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 параметры  бюджета Песчанокопского</a:t>
            </a:r>
            <a:br>
              <a:rPr lang="ru-RU" sz="2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сельского поселения на </a:t>
            </a:r>
            <a:r>
              <a:rPr lang="ru-RU" sz="2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2019 </a:t>
            </a:r>
            <a:r>
              <a:rPr lang="ru-RU" sz="2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 и плановый период </a:t>
            </a:r>
            <a:r>
              <a:rPr lang="ru-RU" sz="2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2020 </a:t>
            </a:r>
            <a:r>
              <a:rPr lang="ru-RU" sz="2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 </a:t>
            </a:r>
            <a:r>
              <a:rPr lang="ru-RU" sz="2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2021 </a:t>
            </a:r>
            <a:r>
              <a:rPr lang="ru-RU" sz="2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годы</a:t>
            </a:r>
          </a:p>
        </p:txBody>
      </p:sp>
      <p:graphicFrame>
        <p:nvGraphicFramePr>
          <p:cNvPr id="19533" name="Group 77"/>
          <p:cNvGraphicFramePr>
            <a:graphicFrameLocks noGrp="1"/>
          </p:cNvGraphicFramePr>
          <p:nvPr>
            <p:ph idx="1"/>
          </p:nvPr>
        </p:nvGraphicFramePr>
        <p:xfrm>
          <a:off x="285720" y="2214554"/>
          <a:ext cx="8569324" cy="3935420"/>
        </p:xfrm>
        <a:graphic>
          <a:graphicData uri="http://schemas.openxmlformats.org/drawingml/2006/table">
            <a:tbl>
              <a:tblPr/>
              <a:tblGrid>
                <a:gridCol w="3973922"/>
                <a:gridCol w="1179993"/>
                <a:gridCol w="1179993"/>
                <a:gridCol w="1118392"/>
                <a:gridCol w="1117024"/>
              </a:tblGrid>
              <a:tr h="3302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2019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2020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2021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I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. Доходы, всего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23 267,4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62 590,9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25 985,4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26 288,3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из них: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Налоговые и неналоговые доходы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22 530,7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24 808,4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25 566,8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25 856,8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Безвозмездные поступления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1 957,0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37 782,5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415,6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431,5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II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. Расходы, всего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25 224,4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64 090,9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25 985,4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26288,3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charset="-52"/>
                        </a:rPr>
                        <a:t>III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charset="-52"/>
                        </a:rPr>
                        <a:t>. Дефицит (-),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charset="-52"/>
                        </a:rPr>
                        <a:t>профицит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charset="-52"/>
                        </a:rPr>
                        <a:t> (+)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charset="-52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charset="-52"/>
                        </a:rPr>
                        <a:t>- 1 500,00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charset="-52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charset="-52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VI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. Источники финансирования дефицита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1 500,0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16" name="Text Box 116"/>
          <p:cNvSpPr txBox="1">
            <a:spLocks noChangeArrowheads="1"/>
          </p:cNvSpPr>
          <p:nvPr/>
        </p:nvSpPr>
        <p:spPr bwMode="auto">
          <a:xfrm>
            <a:off x="7235825" y="1844675"/>
            <a:ext cx="16573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345" tIns="44173" rIns="88345" bIns="44173">
            <a:spAutoFit/>
          </a:bodyPr>
          <a:lstStyle/>
          <a:p>
            <a:pPr defTabSz="884238"/>
            <a:r>
              <a:rPr lang="ru-RU" sz="1600">
                <a:latin typeface="Arial Cyr" charset="-52"/>
              </a:rPr>
              <a:t>(тыс.. рублей)</a:t>
            </a:r>
          </a:p>
        </p:txBody>
      </p:sp>
      <p:sp>
        <p:nvSpPr>
          <p:cNvPr id="19517" name="Номер слайда 10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0E481C6-5646-4D0C-B71E-7300C5DF6A94}" type="slidenum">
              <a:rPr lang="ru-RU">
                <a:latin typeface="Arial" pitchFamily="34" charset="0"/>
              </a:rPr>
              <a:pPr/>
              <a:t>2</a:t>
            </a:fld>
            <a:endParaRPr lang="ru-RU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374062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 принципы формирования бюджета </a:t>
            </a:r>
            <a:b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 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2019 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 и плановый период 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2020-2021 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годы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07505" y="1628800"/>
          <a:ext cx="892899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6" name="Номер слайда 10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93E7D7E-B7FF-448B-96B7-F13AAEBB653F}" type="slidenum">
              <a:rPr lang="ru-RU">
                <a:latin typeface="Arial" pitchFamily="34" charset="0"/>
              </a:rPr>
              <a:pPr/>
              <a:t>3</a:t>
            </a:fld>
            <a:endParaRPr lang="ru-RU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62" name="Picture 10" descr="D:\Users\Volzhenina\Desktop\ДЛЯ СЛАЙДОВ\money_dengi_b5__6f21ov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448947">
            <a:off x="165806" y="4425035"/>
            <a:ext cx="4257600" cy="2852592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716463" y="1196975"/>
            <a:ext cx="3851275" cy="4318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5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24 808,4 тыс.руб</a:t>
            </a:r>
            <a:r>
              <a:rPr lang="ru-RU" sz="25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.</a:t>
            </a:r>
          </a:p>
        </p:txBody>
      </p:sp>
      <p:graphicFrame>
        <p:nvGraphicFramePr>
          <p:cNvPr id="7" name="Object 5"/>
          <p:cNvGraphicFramePr>
            <a:graphicFrameLocks noGrp="1" noChangeAspect="1"/>
          </p:cNvGraphicFramePr>
          <p:nvPr/>
        </p:nvGraphicFramePr>
        <p:xfrm>
          <a:off x="285720" y="1643050"/>
          <a:ext cx="8615362" cy="4833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2951" name="Rectangle 2"/>
          <p:cNvSpPr>
            <a:spLocks noChangeArrowheads="1"/>
          </p:cNvSpPr>
          <p:nvPr/>
        </p:nvSpPr>
        <p:spPr bwMode="auto">
          <a:xfrm>
            <a:off x="0" y="333375"/>
            <a:ext cx="914400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ru-RU" sz="23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yr" charset="-52"/>
              </a:rPr>
              <a:t>Структура собственных доходов бюджета Песчанокопского сельского поселения в </a:t>
            </a:r>
            <a:r>
              <a:rPr lang="ru-RU" sz="23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yr" charset="-52"/>
              </a:rPr>
              <a:t>2019 </a:t>
            </a:r>
            <a:r>
              <a:rPr lang="ru-RU" sz="23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yr" charset="-52"/>
              </a:rPr>
              <a:t>году</a:t>
            </a:r>
          </a:p>
        </p:txBody>
      </p:sp>
      <p:sp>
        <p:nvSpPr>
          <p:cNvPr id="21510" name="Номер слайда 1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8CFA3CD-AF2E-43B2-BA1E-8E280B41C834}" type="slidenum">
              <a:rPr lang="ru-RU">
                <a:latin typeface="Arial" pitchFamily="34" charset="0"/>
              </a:rPr>
              <a:pPr/>
              <a:t>4</a:t>
            </a:fld>
            <a:endParaRPr lang="ru-RU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941513" y="749300"/>
            <a:ext cx="5135562" cy="103981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99060" tIns="49530" rIns="99060" bIns="49530" spcCol="1270" anchor="ctr"/>
          <a:lstStyle/>
          <a:p>
            <a:pPr marL="171450" lvl="1" indent="-171450" defTabSz="8001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ru-RU" dirty="0"/>
          </a:p>
        </p:txBody>
      </p:sp>
      <p:pic>
        <p:nvPicPr>
          <p:cNvPr id="119813" name="Picture 5" descr="%D0%94%D0%B5%D0%BA%D0%BB%D0%B0%D1%80%D0%B0%D1%86%D0%B8%D1%8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48680"/>
            <a:ext cx="2089248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533" name="Номер слайда 10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95F062A-F571-4C30-A464-C34A0654C6EF}" type="slidenum">
              <a:rPr lang="ru-RU">
                <a:latin typeface="Arial" pitchFamily="34" charset="0"/>
              </a:rPr>
              <a:pPr/>
              <a:t>5</a:t>
            </a:fld>
            <a:endParaRPr lang="ru-RU">
              <a:latin typeface="Arial" pitchFamily="34" charset="0"/>
            </a:endParaRP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755650" y="674688"/>
            <a:ext cx="76215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000" b="1" dirty="0"/>
              <a:t>                       Динамика поступлений</a:t>
            </a:r>
          </a:p>
          <a:p>
            <a:pPr algn="ctr"/>
            <a:r>
              <a:rPr lang="ru-RU" sz="2000" b="1" dirty="0"/>
              <a:t>                  налога на доходы физических лиц</a:t>
            </a:r>
          </a:p>
          <a:p>
            <a:pPr algn="ctr"/>
            <a:r>
              <a:rPr lang="ru-RU" sz="2000" b="1" dirty="0"/>
              <a:t>                   в части бюджета </a:t>
            </a:r>
          </a:p>
          <a:p>
            <a:pPr algn="ctr"/>
            <a:r>
              <a:rPr lang="ru-RU" sz="2000" b="1" dirty="0"/>
              <a:t>                 Песчанокопского сельского поселения</a:t>
            </a: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1214414" y="2071678"/>
          <a:ext cx="7429552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0" y="692150"/>
            <a:ext cx="8856663" cy="649288"/>
          </a:xfrm>
        </p:spPr>
        <p:txBody>
          <a:bodyPr>
            <a:noAutofit/>
          </a:bodyPr>
          <a:lstStyle/>
          <a:p>
            <a:pPr algn="ctr"/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БЕЗВОЗМЕЗДНЫЕ ПОСТУПЛЕНИЯ В БЮДЖЕТ ПЕСЧАНОКОПСКОГО СЕЛЬСКОГО ПОСЕЛЕНИЯ</a:t>
            </a:r>
            <a:endParaRPr lang="ru-RU" sz="24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6" name="Номер слайда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FA5455B-3BD8-4E64-BD5D-98D4A626DEF1}" type="slidenum">
              <a:rPr lang="ru-RU">
                <a:latin typeface="Arial" pitchFamily="34" charset="0"/>
              </a:rPr>
              <a:pPr/>
              <a:t>6</a:t>
            </a:fld>
            <a:endParaRPr lang="ru-RU">
              <a:latin typeface="Arial" pitchFamily="34" charset="0"/>
            </a:endParaRPr>
          </a:p>
        </p:txBody>
      </p:sp>
      <p:graphicFrame>
        <p:nvGraphicFramePr>
          <p:cNvPr id="73" name="Таблица 72"/>
          <p:cNvGraphicFramePr>
            <a:graphicFrameLocks noGrp="1"/>
          </p:cNvGraphicFramePr>
          <p:nvPr/>
        </p:nvGraphicFramePr>
        <p:xfrm>
          <a:off x="500034" y="1571612"/>
          <a:ext cx="8143933" cy="4901883"/>
        </p:xfrm>
        <a:graphic>
          <a:graphicData uri="http://schemas.openxmlformats.org/drawingml/2006/table">
            <a:tbl>
              <a:tblPr/>
              <a:tblGrid>
                <a:gridCol w="1415861"/>
                <a:gridCol w="1063068"/>
                <a:gridCol w="991258"/>
                <a:gridCol w="849205"/>
                <a:gridCol w="991259"/>
                <a:gridCol w="921012"/>
                <a:gridCol w="991258"/>
                <a:gridCol w="921012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Факт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2018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2019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год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2020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год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2021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Наименование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Тыс..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Тыс.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Темп роста,в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Тыс.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Темп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роста,в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Тыс.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Темп роста,в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Итого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2 127,8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37 782,5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1 775,7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418,6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431,5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103,1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2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 том числе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Дотации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316,9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1 602,4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505,7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Субвенции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578,4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416,4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72,0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418,4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100,5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431,3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103,1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Иные МБТ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1 232,5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35 763,5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2 901,7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Возврат остатков субсидий, субвенций и иных МБТ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07950" y="476250"/>
            <a:ext cx="9036050" cy="108108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Динамика расходов бюджета Песчанокопского сельского поселения в 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2018-2021 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годах</a:t>
            </a:r>
            <a:endParaRPr lang="ru-RU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583" name="Номер слайда 1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ADC3FFE-4B50-435E-87B3-C772C99BC244}" type="slidenum">
              <a:rPr lang="ru-RU">
                <a:latin typeface="Arial" pitchFamily="34" charset="0"/>
              </a:rPr>
              <a:pPr/>
              <a:t>7</a:t>
            </a:fld>
            <a:endParaRPr lang="ru-RU">
              <a:latin typeface="Arial" pitchFamily="34" charset="0"/>
            </a:endParaRPr>
          </a:p>
        </p:txBody>
      </p:sp>
      <p:graphicFrame>
        <p:nvGraphicFramePr>
          <p:cNvPr id="5" name="Содержимое 8"/>
          <p:cNvGraphicFramePr>
            <a:graphicFrameLocks noGrp="1"/>
          </p:cNvGraphicFramePr>
          <p:nvPr>
            <p:ph idx="1"/>
          </p:nvPr>
        </p:nvGraphicFramePr>
        <p:xfrm>
          <a:off x="739775" y="1703388"/>
          <a:ext cx="8215313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765175"/>
            <a:ext cx="9144000" cy="719138"/>
          </a:xfrm>
        </p:spPr>
        <p:txBody>
          <a:bodyPr>
            <a:noAutofit/>
          </a:bodyPr>
          <a:lstStyle/>
          <a:p>
            <a:pPr algn="ctr"/>
            <a:r>
              <a:rPr lang="ru-RU" sz="27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Расходы бюджета Песчанокопского сельского поселения на реализацию муниципальных программ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84213" y="1700213"/>
            <a:ext cx="15478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/>
              <a:t>тыс. рублей</a:t>
            </a:r>
          </a:p>
        </p:txBody>
      </p:sp>
      <p:sp>
        <p:nvSpPr>
          <p:cNvPr id="25605" name="Номер слайда 1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5DCEF28-C1FD-4E48-9611-8ACCF7C7179C}" type="slidenum">
              <a:rPr lang="ru-RU">
                <a:latin typeface="Arial" pitchFamily="34" charset="0"/>
              </a:rPr>
              <a:pPr/>
              <a:t>8</a:t>
            </a:fld>
            <a:endParaRPr lang="ru-RU">
              <a:latin typeface="Arial" pitchFamily="34" charset="0"/>
            </a:endParaRPr>
          </a:p>
        </p:txBody>
      </p:sp>
      <p:graphicFrame>
        <p:nvGraphicFramePr>
          <p:cNvPr id="9" name="Object 4"/>
          <p:cNvGraphicFramePr>
            <a:graphicFrameLocks noGrp="1"/>
          </p:cNvGraphicFramePr>
          <p:nvPr>
            <p:ph sz="half" idx="2"/>
          </p:nvPr>
        </p:nvGraphicFramePr>
        <p:xfrm>
          <a:off x="642910" y="2000240"/>
          <a:ext cx="8093897" cy="4171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0195094">
  <a:themeElements>
    <a:clrScheme name="10195094 2">
      <a:dk1>
        <a:srgbClr val="464646"/>
      </a:dk1>
      <a:lt1>
        <a:srgbClr val="FFFFFF"/>
      </a:lt1>
      <a:dk2>
        <a:srgbClr val="000000"/>
      </a:dk2>
      <a:lt2>
        <a:srgbClr val="808080"/>
      </a:lt2>
      <a:accent1>
        <a:srgbClr val="F15D5F"/>
      </a:accent1>
      <a:accent2>
        <a:srgbClr val="3366FF"/>
      </a:accent2>
      <a:accent3>
        <a:srgbClr val="FFFFFF"/>
      </a:accent3>
      <a:accent4>
        <a:srgbClr val="3A3A3A"/>
      </a:accent4>
      <a:accent5>
        <a:srgbClr val="F7B6B6"/>
      </a:accent5>
      <a:accent6>
        <a:srgbClr val="2D5CE7"/>
      </a:accent6>
      <a:hlink>
        <a:srgbClr val="F15D5F"/>
      </a:hlink>
      <a:folHlink>
        <a:srgbClr val="909090"/>
      </a:folHlink>
    </a:clrScheme>
    <a:fontScheme name="1019509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0195094 1">
        <a:dk1>
          <a:srgbClr val="464646"/>
        </a:dk1>
        <a:lt1>
          <a:srgbClr val="FFFFFF"/>
        </a:lt1>
        <a:dk2>
          <a:srgbClr val="000000"/>
        </a:dk2>
        <a:lt2>
          <a:srgbClr val="808080"/>
        </a:lt2>
        <a:accent1>
          <a:srgbClr val="F15D5F"/>
        </a:accent1>
        <a:accent2>
          <a:srgbClr val="333399"/>
        </a:accent2>
        <a:accent3>
          <a:srgbClr val="FFFFFF"/>
        </a:accent3>
        <a:accent4>
          <a:srgbClr val="3A3A3A"/>
        </a:accent4>
        <a:accent5>
          <a:srgbClr val="F7B6B6"/>
        </a:accent5>
        <a:accent6>
          <a:srgbClr val="2D2D8A"/>
        </a:accent6>
        <a:hlink>
          <a:srgbClr val="F15D5F"/>
        </a:hlink>
        <a:folHlink>
          <a:srgbClr val="9090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95094 2">
        <a:dk1>
          <a:srgbClr val="464646"/>
        </a:dk1>
        <a:lt1>
          <a:srgbClr val="FFFFFF"/>
        </a:lt1>
        <a:dk2>
          <a:srgbClr val="000000"/>
        </a:dk2>
        <a:lt2>
          <a:srgbClr val="808080"/>
        </a:lt2>
        <a:accent1>
          <a:srgbClr val="F15D5F"/>
        </a:accent1>
        <a:accent2>
          <a:srgbClr val="3366FF"/>
        </a:accent2>
        <a:accent3>
          <a:srgbClr val="FFFFFF"/>
        </a:accent3>
        <a:accent4>
          <a:srgbClr val="3A3A3A"/>
        </a:accent4>
        <a:accent5>
          <a:srgbClr val="F7B6B6"/>
        </a:accent5>
        <a:accent6>
          <a:srgbClr val="2D5CE7"/>
        </a:accent6>
        <a:hlink>
          <a:srgbClr val="F15D5F"/>
        </a:hlink>
        <a:folHlink>
          <a:srgbClr val="909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6020</TotalTime>
  <Words>334</Words>
  <Application>Microsoft Office PowerPoint</Application>
  <PresentationFormat>Экран (4:3)</PresentationFormat>
  <Paragraphs>137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10195094</vt:lpstr>
      <vt:lpstr>Городская</vt:lpstr>
      <vt:lpstr>   </vt:lpstr>
      <vt:lpstr>Основные параметры  бюджета Песчанокопского сельского поселения на 2019 год и плановый период 2020 и 2021 годы</vt:lpstr>
      <vt:lpstr>Основные принципы формирования бюджета  на 2019 год и плановый период 2020-2021 годы</vt:lpstr>
      <vt:lpstr>Слайд 4</vt:lpstr>
      <vt:lpstr>Слайд 5</vt:lpstr>
      <vt:lpstr>БЕЗВОЗМЕЗДНЫЕ ПОСТУПЛЕНИЯ В БЮДЖЕТ ПЕСЧАНОКОПСКОГО СЕЛЬСКОГО ПОСЕЛЕНИЯ</vt:lpstr>
      <vt:lpstr>Динамика расходов бюджета Песчанокопского сельского поселения в 2018-2021 годах</vt:lpstr>
      <vt:lpstr>Расходы бюджета Песчанокопского сельского поселения на реализацию муниципальных программ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Оглавление</dc:title>
  <dc:creator>Захарова</dc:creator>
  <cp:lastModifiedBy>Holodilina</cp:lastModifiedBy>
  <cp:revision>474</cp:revision>
  <dcterms:created xsi:type="dcterms:W3CDTF">2011-10-21T12:19:44Z</dcterms:created>
  <dcterms:modified xsi:type="dcterms:W3CDTF">2019-02-18T13:55:22Z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TC101950941049</vt:lpwstr>
  </property>
</Properties>
</file>