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2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4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srgbClr val="FF0000"/>
    </p:penClr>
  </p:showPr>
  <p:clrMru>
    <a:srgbClr val="D80E1C"/>
    <a:srgbClr val="3305F5"/>
    <a:srgbClr val="28F40C"/>
    <a:srgbClr val="99FF33"/>
    <a:srgbClr val="A7E8FF"/>
    <a:srgbClr val="02BABE"/>
    <a:srgbClr val="1BF8F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5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/>
              <a:t>Динамика доходов</a:t>
            </a:r>
          </a:p>
        </c:rich>
      </c:tx>
      <c:layout>
        <c:manualLayout>
          <c:xMode val="edge"/>
          <c:yMode val="edge"/>
          <c:x val="0.37359098228663451"/>
          <c:y val="1.8957345971563982E-2"/>
        </c:manualLayout>
      </c:layout>
      <c:spPr>
        <a:noFill/>
        <a:ln w="31760">
          <a:noFill/>
        </a:ln>
      </c:spPr>
    </c:title>
    <c:plotArea>
      <c:layout>
        <c:manualLayout>
          <c:layoutTarget val="inner"/>
          <c:xMode val="edge"/>
          <c:yMode val="edge"/>
          <c:x val="9.9838969404186809E-2"/>
          <c:y val="0.22274881516587683"/>
          <c:w val="0.88566827697262485"/>
          <c:h val="0.67772511848341266"/>
        </c:manualLayout>
      </c:layout>
      <c:barChart>
        <c:barDir val="col"/>
        <c:grouping val="clustered"/>
        <c:ser>
          <c:idx val="0"/>
          <c:order val="0"/>
          <c:tx>
            <c:strRef>
              <c:f>Лист2!$C$4:$C$5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solidFill>
              <a:srgbClr val="9999FF"/>
            </a:solidFill>
            <a:ln w="1588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9.3322433587558903E-4"/>
                  <c:y val="-7.4816130941888367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4822939783314659E-3"/>
                  <c:y val="-6.9407546437417519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5.5079872626685976E-3"/>
                  <c:y val="-0.12332117814448657"/>
                </c:manualLayout>
              </c:layout>
              <c:dLblPos val="outEnd"/>
              <c:showVal val="1"/>
            </c:dLbl>
            <c:spPr>
              <a:noFill/>
              <a:ln w="31760">
                <a:noFill/>
              </a:ln>
            </c:spPr>
            <c:txPr>
              <a:bodyPr/>
              <a:lstStyle/>
              <a:p>
                <a:pPr>
                  <a:defRPr sz="2219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numRef>
              <c:f>Лист2!$B$6:$B$9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Лист2!$C$6:$C$9</c:f>
              <c:numCache>
                <c:formatCode>General</c:formatCode>
                <c:ptCount val="4"/>
                <c:pt idx="0">
                  <c:v>61502.7</c:v>
                </c:pt>
                <c:pt idx="1">
                  <c:v>60584.5</c:v>
                </c:pt>
                <c:pt idx="2">
                  <c:v>44615</c:v>
                </c:pt>
                <c:pt idx="3">
                  <c:v>28033.1</c:v>
                </c:pt>
              </c:numCache>
            </c:numRef>
          </c:val>
        </c:ser>
        <c:ser>
          <c:idx val="1"/>
          <c:order val="1"/>
          <c:tx>
            <c:strRef>
              <c:f>Лист2!$D$4:$D$5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solidFill>
              <a:srgbClr val="993366"/>
            </a:solidFill>
            <a:ln w="15880">
              <a:solidFill>
                <a:srgbClr val="000000"/>
              </a:solidFill>
              <a:prstDash val="solid"/>
            </a:ln>
          </c:spPr>
          <c:dLbls>
            <c:spPr>
              <a:noFill/>
              <a:ln w="31760">
                <a:noFill/>
              </a:ln>
            </c:spPr>
            <c:txPr>
              <a:bodyPr/>
              <a:lstStyle/>
              <a:p>
                <a:pPr>
                  <a:defRPr sz="1282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numRef>
              <c:f>Лист2!$B$6:$B$9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Лист2!$D$6:$D$9</c:f>
              <c:numCache>
                <c:formatCode>General</c:formatCode>
                <c:ptCount val="4"/>
              </c:numCache>
            </c:numRef>
          </c:val>
        </c:ser>
        <c:dLbls>
          <c:showVal val="1"/>
        </c:dLbls>
        <c:axId val="87495808"/>
        <c:axId val="87497344"/>
      </c:barChart>
      <c:catAx>
        <c:axId val="87495808"/>
        <c:scaling>
          <c:orientation val="minMax"/>
        </c:scaling>
        <c:axPos val="b"/>
        <c:numFmt formatCode="General" sourceLinked="1"/>
        <c:tickLblPos val="nextTo"/>
        <c:spPr>
          <a:ln w="39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82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7497344"/>
        <c:crosses val="autoZero"/>
        <c:auto val="1"/>
        <c:lblAlgn val="ctr"/>
        <c:lblOffset val="100"/>
        <c:tickLblSkip val="1"/>
        <c:tickMarkSkip val="1"/>
      </c:catAx>
      <c:valAx>
        <c:axId val="87497344"/>
        <c:scaling>
          <c:orientation val="minMax"/>
        </c:scaling>
        <c:axPos val="l"/>
        <c:majorGridlines>
          <c:spPr>
            <a:ln w="3970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9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82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7495808"/>
        <c:crosses val="autoZero"/>
        <c:crossBetween val="between"/>
      </c:valAx>
      <c:spPr>
        <a:solidFill>
          <a:srgbClr val="99CCFF"/>
        </a:solidFill>
        <a:ln w="15880">
          <a:solidFill>
            <a:srgbClr val="FFFFFF"/>
          </a:solidFill>
          <a:prstDash val="solid"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82447665056360719"/>
          <c:y val="0.14928909952606639"/>
          <c:w val="0.16586151368760066"/>
          <c:h val="5.9241706161137442E-2"/>
        </c:manualLayout>
      </c:layout>
      <c:spPr>
        <a:solidFill>
          <a:srgbClr val="FFFFFF"/>
        </a:solidFill>
        <a:ln w="3970">
          <a:solidFill>
            <a:srgbClr val="000000"/>
          </a:solidFill>
          <a:prstDash val="solid"/>
        </a:ln>
      </c:spPr>
      <c:txPr>
        <a:bodyPr/>
        <a:lstStyle/>
        <a:p>
          <a:pPr>
            <a:defRPr sz="1175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99CCFF"/>
    </a:solidFill>
    <a:ln w="3970">
      <a:solidFill>
        <a:srgbClr val="000000"/>
      </a:solidFill>
      <a:prstDash val="solid"/>
    </a:ln>
  </c:spPr>
  <c:txPr>
    <a:bodyPr/>
    <a:lstStyle/>
    <a:p>
      <a:pPr>
        <a:defRPr sz="1282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986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dirty="0"/>
              <a:t>СТРУКТУРА НАЛОГОВЫХ ДОХОДОВ 
ЗА </a:t>
            </a:r>
            <a:r>
              <a:rPr lang="ru-RU" dirty="0" smtClean="0"/>
              <a:t>2017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0.17636684303350969"/>
          <c:y val="2.1176470588235297E-2"/>
        </c:manualLayout>
      </c:layout>
      <c:spPr>
        <a:noFill/>
        <a:ln w="33628">
          <a:noFill/>
        </a:ln>
      </c:spPr>
    </c:title>
    <c:plotArea>
      <c:layout>
        <c:manualLayout>
          <c:layoutTarget val="inner"/>
          <c:xMode val="edge"/>
          <c:yMode val="edge"/>
          <c:x val="0.16754850088183423"/>
          <c:y val="0.29647058823529421"/>
          <c:w val="0.40035273368606705"/>
          <c:h val="0.53411764705882359"/>
        </c:manualLayout>
      </c:layout>
      <c:pieChart>
        <c:varyColors val="1"/>
        <c:ser>
          <c:idx val="0"/>
          <c:order val="0"/>
          <c:tx>
            <c:v>СТРУКТУРА НАЛОГОВЫХ ДОХОДОВ</c:v>
          </c:tx>
          <c:spPr>
            <a:solidFill>
              <a:srgbClr val="9999FF"/>
            </a:solidFill>
            <a:ln w="16814">
              <a:solidFill>
                <a:srgbClr val="000000"/>
              </a:solidFill>
              <a:prstDash val="solid"/>
            </a:ln>
          </c:spPr>
          <c:explosion val="25"/>
          <c:dPt>
            <c:idx val="0"/>
            <c:spPr>
              <a:solidFill>
                <a:srgbClr val="FF00FF"/>
              </a:solidFill>
              <a:ln w="16814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FFF00"/>
              </a:solidFill>
              <a:ln w="16814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008000"/>
              </a:solidFill>
              <a:ln w="16814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FF6600"/>
              </a:solidFill>
              <a:ln w="16814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33628">
                <a:noFill/>
              </a:ln>
            </c:spPr>
            <c:txPr>
              <a:bodyPr/>
              <a:lstStyle/>
              <a:p>
                <a:pPr>
                  <a:defRPr sz="1225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LeaderLines val="1"/>
          </c:dLbls>
          <c:cat>
            <c:strRef>
              <c:f>Лист2!$C$4:$F$4</c:f>
              <c:strCache>
                <c:ptCount val="4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Лист2!$C$5:$F$5</c:f>
              <c:numCache>
                <c:formatCode>0.0%</c:formatCode>
                <c:ptCount val="4"/>
                <c:pt idx="0">
                  <c:v>0.26</c:v>
                </c:pt>
                <c:pt idx="1">
                  <c:v>0.17299999999999999</c:v>
                </c:pt>
                <c:pt idx="2">
                  <c:v>9.1999999999999998E-2</c:v>
                </c:pt>
                <c:pt idx="3">
                  <c:v>0.47499999999999998</c:v>
                </c:pt>
              </c:numCache>
            </c:numRef>
          </c:val>
        </c:ser>
        <c:dLbls>
          <c:showLegendKey val="1"/>
          <c:showVal val="1"/>
        </c:dLbls>
        <c:firstSliceAng val="0"/>
      </c:pieChart>
      <c:spPr>
        <a:noFill/>
        <a:ln w="33628">
          <a:noFill/>
        </a:ln>
      </c:spPr>
    </c:plotArea>
    <c:legend>
      <c:legendPos val="r"/>
      <c:layout>
        <c:manualLayout>
          <c:xMode val="edge"/>
          <c:yMode val="edge"/>
          <c:x val="0.66137566137566151"/>
          <c:y val="0.35529411764705882"/>
          <c:w val="0.29629629629629628"/>
          <c:h val="0.5082352941176469"/>
        </c:manualLayout>
      </c:layout>
      <c:spPr>
        <a:solidFill>
          <a:srgbClr val="CCFFFF"/>
        </a:solidFill>
        <a:ln w="33628">
          <a:noFill/>
        </a:ln>
      </c:spPr>
      <c:txPr>
        <a:bodyPr/>
        <a:lstStyle/>
        <a:p>
          <a:pPr>
            <a:defRPr sz="1218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</c:chart>
  <c:spPr>
    <a:solidFill>
      <a:srgbClr val="CCFFFF"/>
    </a:solidFill>
    <a:ln>
      <a:noFill/>
    </a:ln>
  </c:spPr>
  <c:txPr>
    <a:bodyPr/>
    <a:lstStyle/>
    <a:p>
      <a:pPr>
        <a:defRPr sz="12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534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dirty="0"/>
              <a:t>ИСПОЛНЕНИЕ БЮДЖЕТА ПОСЕЛЕНИЯ ПО НЕНАЛОГОВЫМ </a:t>
            </a:r>
            <a:r>
              <a:rPr lang="ru-RU" dirty="0" smtClean="0"/>
              <a:t>ДОХОДАМ ЗА</a:t>
            </a:r>
            <a:r>
              <a:rPr lang="ru-RU" baseline="0" dirty="0" smtClean="0"/>
              <a:t> 2017 ГОД</a:t>
            </a:r>
            <a:endParaRPr lang="ru-RU" dirty="0"/>
          </a:p>
        </c:rich>
      </c:tx>
      <c:layout>
        <c:manualLayout>
          <c:xMode val="edge"/>
          <c:yMode val="edge"/>
          <c:x val="0.13670133729569095"/>
          <c:y val="0"/>
        </c:manualLayout>
      </c:layout>
      <c:spPr>
        <a:noFill/>
        <a:ln w="32470">
          <a:noFill/>
        </a:ln>
      </c:spPr>
    </c:title>
    <c:view3D>
      <c:hPercent val="100"/>
      <c:depthPercent val="100"/>
      <c:perspective val="30"/>
    </c:view3D>
    <c:floor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FFFFFF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FFFFFF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3209509658246666E-2"/>
          <c:y val="0.15055762081784391"/>
          <c:w val="0.76077265973254082"/>
          <c:h val="0.4981412639405205"/>
        </c:manualLayout>
      </c:layout>
      <c:bar3DChart>
        <c:barDir val="col"/>
        <c:grouping val="standard"/>
        <c:ser>
          <c:idx val="0"/>
          <c:order val="0"/>
          <c:tx>
            <c:strRef>
              <c:f>Лист2!$B$5</c:f>
              <c:strCache>
                <c:ptCount val="1"/>
                <c:pt idx="0">
                  <c:v>план</c:v>
                </c:pt>
              </c:strCache>
            </c:strRef>
          </c:tx>
          <c:spPr>
            <a:gradFill rotWithShape="0">
              <a:gsLst>
                <a:gs pos="0">
                  <a:srgbClr val="FFFF99"/>
                </a:gs>
                <a:gs pos="100000">
                  <a:srgbClr val="FFFF99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16235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3.4258582206676269E-2"/>
                  <c:y val="8.7054478545140809E-3"/>
                </c:manualLayout>
              </c:layout>
              <c:showVal val="1"/>
            </c:dLbl>
            <c:dLbl>
              <c:idx val="1"/>
              <c:layout>
                <c:manualLayout>
                  <c:x val="-1.4652828973390063E-2"/>
                  <c:y val="5.793659681495417E-3"/>
                </c:manualLayout>
              </c:layout>
              <c:showVal val="1"/>
            </c:dLbl>
            <c:dLbl>
              <c:idx val="2"/>
              <c:layout>
                <c:manualLayout>
                  <c:x val="-3.9402233576914204E-3"/>
                  <c:y val="5.5436060958864546E-3"/>
                </c:manualLayout>
              </c:layout>
              <c:showVal val="1"/>
            </c:dLbl>
            <c:dLbl>
              <c:idx val="3"/>
              <c:layout>
                <c:manualLayout>
                  <c:x val="-2.8749634289837915E-3"/>
                  <c:y val="-1.91768558010464E-3"/>
                </c:manualLayout>
              </c:layout>
              <c:showVal val="1"/>
            </c:dLbl>
            <c:dLbl>
              <c:idx val="4"/>
              <c:layout>
                <c:manualLayout>
                  <c:x val="1.0469415322516813E-2"/>
                  <c:y val="9.1760771179535978E-3"/>
                </c:manualLayout>
              </c:layout>
              <c:showVal val="1"/>
            </c:dLbl>
            <c:spPr>
              <a:noFill/>
              <a:ln w="32470">
                <a:noFill/>
              </a:ln>
            </c:spPr>
            <c:txPr>
              <a:bodyPr/>
              <a:lstStyle/>
              <a:p>
                <a:pPr>
                  <a:defRPr sz="2301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Лист2!$C$4:$G$4</c:f>
              <c:strCache>
                <c:ptCount val="5"/>
                <c:pt idx="0">
                  <c:v>Аренда земли</c:v>
                </c:pt>
                <c:pt idx="1">
                  <c:v>Аренда имущества</c:v>
                </c:pt>
                <c:pt idx="2">
                  <c:v>Доходы от оказания платных услуг</c:v>
                </c:pt>
                <c:pt idx="3">
                  <c:v>доходы от продажи зем. участков</c:v>
                </c:pt>
                <c:pt idx="4">
                  <c:v>Иные неналоговые доходы</c:v>
                </c:pt>
              </c:strCache>
            </c:strRef>
          </c:cat>
          <c:val>
            <c:numRef>
              <c:f>Лист2!$C$5:$G$5</c:f>
              <c:numCache>
                <c:formatCode>#,##0.0</c:formatCode>
                <c:ptCount val="5"/>
                <c:pt idx="0">
                  <c:v>451</c:v>
                </c:pt>
                <c:pt idx="1">
                  <c:v>273.7</c:v>
                </c:pt>
                <c:pt idx="2">
                  <c:v>14.3</c:v>
                </c:pt>
                <c:pt idx="3">
                  <c:v>0</c:v>
                </c:pt>
                <c:pt idx="4">
                  <c:v>32.1</c:v>
                </c:pt>
              </c:numCache>
            </c:numRef>
          </c:val>
        </c:ser>
        <c:ser>
          <c:idx val="1"/>
          <c:order val="1"/>
          <c:tx>
            <c:strRef>
              <c:f>Лист2!$B$6</c:f>
              <c:strCache>
                <c:ptCount val="1"/>
                <c:pt idx="0">
                  <c:v>факт</c:v>
                </c:pt>
              </c:strCache>
            </c:strRef>
          </c:tx>
          <c:spPr>
            <a:gradFill rotWithShape="0">
              <a:gsLst>
                <a:gs pos="0">
                  <a:srgbClr val="00CCFF"/>
                </a:gs>
                <a:gs pos="100000">
                  <a:srgbClr val="00CCFF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16235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7.5959804040146147E-3"/>
                  <c:y val="-7.222118880421167E-3"/>
                </c:manualLayout>
              </c:layout>
              <c:showVal val="1"/>
            </c:dLbl>
            <c:dLbl>
              <c:idx val="1"/>
              <c:layout>
                <c:manualLayout>
                  <c:x val="-6.7373097120802181E-3"/>
                  <c:y val="-1.2804652836071377E-2"/>
                </c:manualLayout>
              </c:layout>
              <c:showVal val="1"/>
            </c:dLbl>
            <c:dLbl>
              <c:idx val="2"/>
              <c:layout>
                <c:manualLayout>
                  <c:x val="2.4316168260090972E-3"/>
                  <c:y val="9.6198824169643864E-3"/>
                </c:manualLayout>
              </c:layout>
              <c:showVal val="1"/>
            </c:dLbl>
            <c:dLbl>
              <c:idx val="3"/>
              <c:layout>
                <c:manualLayout>
                  <c:x val="1.4000927982228923E-2"/>
                  <c:y val="8.0712649256772604E-3"/>
                </c:manualLayout>
              </c:layout>
              <c:showVal val="1"/>
            </c:dLbl>
            <c:dLbl>
              <c:idx val="4"/>
              <c:layout>
                <c:manualLayout>
                  <c:x val="3.2328806369552661E-2"/>
                  <c:y val="8.7800711264371389E-3"/>
                </c:manualLayout>
              </c:layout>
              <c:showVal val="1"/>
            </c:dLbl>
            <c:spPr>
              <a:noFill/>
              <a:ln w="32470">
                <a:noFill/>
              </a:ln>
            </c:spPr>
            <c:txPr>
              <a:bodyPr/>
              <a:lstStyle/>
              <a:p>
                <a:pPr>
                  <a:defRPr sz="2301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Лист2!$C$4:$G$4</c:f>
              <c:strCache>
                <c:ptCount val="5"/>
                <c:pt idx="0">
                  <c:v>Аренда земли</c:v>
                </c:pt>
                <c:pt idx="1">
                  <c:v>Аренда имущества</c:v>
                </c:pt>
                <c:pt idx="2">
                  <c:v>Доходы от оказания платных услуг</c:v>
                </c:pt>
                <c:pt idx="3">
                  <c:v>доходы от продажи зем. участков</c:v>
                </c:pt>
                <c:pt idx="4">
                  <c:v>Иные неналоговые доходы</c:v>
                </c:pt>
              </c:strCache>
            </c:strRef>
          </c:cat>
          <c:val>
            <c:numRef>
              <c:f>Лист2!$C$6:$G$6</c:f>
              <c:numCache>
                <c:formatCode>General</c:formatCode>
                <c:ptCount val="5"/>
                <c:pt idx="0">
                  <c:v>277.89999999999998</c:v>
                </c:pt>
                <c:pt idx="1">
                  <c:v>464.5</c:v>
                </c:pt>
                <c:pt idx="2">
                  <c:v>14.3</c:v>
                </c:pt>
                <c:pt idx="3">
                  <c:v>176.5</c:v>
                </c:pt>
                <c:pt idx="4">
                  <c:v>39.299999999999997</c:v>
                </c:pt>
              </c:numCache>
            </c:numRef>
          </c:val>
        </c:ser>
        <c:dLbls>
          <c:showVal val="1"/>
        </c:dLbls>
        <c:shape val="box"/>
        <c:axId val="73947008"/>
        <c:axId val="73983104"/>
        <c:axId val="87657536"/>
      </c:bar3DChart>
      <c:catAx>
        <c:axId val="73947008"/>
        <c:scaling>
          <c:orientation val="minMax"/>
        </c:scaling>
        <c:axPos val="b"/>
        <c:majorGridlines>
          <c:spPr>
            <a:ln w="405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low"/>
        <c:spPr>
          <a:ln w="4059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06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398310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73983104"/>
        <c:scaling>
          <c:orientation val="minMax"/>
        </c:scaling>
        <c:axPos val="l"/>
        <c:majorGridlines>
          <c:spPr>
            <a:ln w="4059">
              <a:solidFill>
                <a:srgbClr val="000000"/>
              </a:solidFill>
              <a:prstDash val="solid"/>
            </a:ln>
          </c:spPr>
        </c:majorGridlines>
        <c:numFmt formatCode="#,##0.0" sourceLinked="1"/>
        <c:tickLblPos val="nextTo"/>
        <c:spPr>
          <a:ln w="405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6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3947008"/>
        <c:crosses val="autoZero"/>
        <c:crossBetween val="between"/>
      </c:valAx>
      <c:serAx>
        <c:axId val="87657536"/>
        <c:scaling>
          <c:orientation val="minMax"/>
        </c:scaling>
        <c:axPos val="b"/>
        <c:numFmt formatCode="General" sourceLinked="1"/>
        <c:tickLblPos val="low"/>
        <c:spPr>
          <a:ln w="405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6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3983104"/>
        <c:crosses val="autoZero"/>
        <c:tickLblSkip val="1"/>
        <c:tickMarkSkip val="1"/>
      </c:serAx>
      <c:spPr>
        <a:noFill/>
        <a:ln w="32470">
          <a:noFill/>
        </a:ln>
      </c:spPr>
    </c:plotArea>
    <c:legend>
      <c:legendPos val="r"/>
      <c:layout>
        <c:manualLayout>
          <c:xMode val="edge"/>
          <c:yMode val="edge"/>
          <c:x val="0.83803863298662717"/>
          <c:y val="0.81598513011152429"/>
          <c:w val="9.3610698365527545E-2"/>
          <c:h val="8.1784386617100371E-2"/>
        </c:manualLayout>
      </c:layout>
      <c:spPr>
        <a:solidFill>
          <a:srgbClr val="FFFFFF"/>
        </a:solidFill>
        <a:ln w="4059">
          <a:solidFill>
            <a:srgbClr val="000000"/>
          </a:solidFill>
          <a:prstDash val="solid"/>
        </a:ln>
      </c:spPr>
      <c:txPr>
        <a:bodyPr/>
        <a:lstStyle/>
        <a:p>
          <a:pPr>
            <a:defRPr sz="1176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4059">
      <a:solidFill>
        <a:srgbClr val="000000"/>
      </a:solidFill>
      <a:prstDash val="solid"/>
    </a:ln>
  </c:spPr>
  <c:txPr>
    <a:bodyPr/>
    <a:lstStyle/>
    <a:p>
      <a:pPr>
        <a:defRPr sz="1406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38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/>
              <a:t>ДИНАМИКА РАСХОДОВ</a:t>
            </a:r>
          </a:p>
        </c:rich>
      </c:tx>
      <c:layout>
        <c:manualLayout>
          <c:xMode val="edge"/>
          <c:yMode val="edge"/>
          <c:x val="0.35650887573964513"/>
          <c:y val="2.1220159151193633E-2"/>
        </c:manualLayout>
      </c:layout>
      <c:spPr>
        <a:noFill/>
        <a:ln w="34681">
          <a:noFill/>
        </a:ln>
      </c:spPr>
    </c:title>
    <c:view3D>
      <c:hPercent val="53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99CC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99CC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798816568047337"/>
          <c:y val="0.14058355437665782"/>
          <c:w val="0.78402366863905337"/>
          <c:h val="0.75596816976127312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FFFF"/>
            </a:solidFill>
            <a:ln w="17341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746121686668068E-2"/>
                  <c:y val="-7.2810004697287739E-2"/>
                </c:manualLayout>
              </c:layout>
              <c:showVal val="1"/>
            </c:dLbl>
            <c:dLbl>
              <c:idx val="1"/>
              <c:layout>
                <c:manualLayout>
                  <c:x val="2.0604415781699765E-2"/>
                  <c:y val="-8.2785953216631611E-2"/>
                </c:manualLayout>
              </c:layout>
              <c:showVal val="1"/>
            </c:dLbl>
            <c:spPr>
              <a:noFill/>
              <a:ln w="34681">
                <a:noFill/>
              </a:ln>
            </c:spPr>
            <c:txPr>
              <a:bodyPr/>
              <a:lstStyle/>
              <a:p>
                <a:pPr>
                  <a:defRPr sz="235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Лист2!$B$5:$B$6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Лист2!$C$5:$C$6</c:f>
              <c:numCache>
                <c:formatCode>#,##0.0</c:formatCode>
                <c:ptCount val="2"/>
                <c:pt idx="0">
                  <c:v>44280.4</c:v>
                </c:pt>
                <c:pt idx="1">
                  <c:v>25907</c:v>
                </c:pt>
              </c:numCache>
            </c:numRef>
          </c:val>
        </c:ser>
        <c:dLbls>
          <c:showVal val="1"/>
        </c:dLbls>
        <c:shape val="cylinder"/>
        <c:axId val="87671936"/>
        <c:axId val="87680512"/>
        <c:axId val="0"/>
      </c:bar3DChart>
      <c:catAx>
        <c:axId val="87671936"/>
        <c:scaling>
          <c:orientation val="minMax"/>
        </c:scaling>
        <c:axPos val="b"/>
        <c:numFmt formatCode="General" sourceLinked="1"/>
        <c:tickLblPos val="low"/>
        <c:spPr>
          <a:ln w="433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02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7680512"/>
        <c:crosses val="autoZero"/>
        <c:auto val="1"/>
        <c:lblAlgn val="ctr"/>
        <c:lblOffset val="100"/>
        <c:tickLblSkip val="1"/>
        <c:tickMarkSkip val="1"/>
      </c:catAx>
      <c:valAx>
        <c:axId val="87680512"/>
        <c:scaling>
          <c:orientation val="minMax"/>
        </c:scaling>
        <c:axPos val="l"/>
        <c:majorGridlines>
          <c:spPr>
            <a:ln w="4335">
              <a:solidFill>
                <a:srgbClr val="000000"/>
              </a:solidFill>
              <a:prstDash val="solid"/>
            </a:ln>
          </c:spPr>
        </c:majorGridlines>
        <c:numFmt formatCode="#,##0.0" sourceLinked="1"/>
        <c:tickLblPos val="nextTo"/>
        <c:spPr>
          <a:ln w="433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02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7671936"/>
        <c:crosses val="autoZero"/>
        <c:crossBetween val="between"/>
      </c:valAx>
      <c:spPr>
        <a:noFill/>
        <a:ln w="34681">
          <a:noFill/>
        </a:ln>
      </c:spPr>
    </c:plotArea>
    <c:legend>
      <c:legendPos val="r"/>
      <c:layout>
        <c:manualLayout>
          <c:xMode val="edge"/>
          <c:yMode val="edge"/>
          <c:x val="0.90828402366863903"/>
          <c:y val="0.52785145888594154"/>
          <c:w val="8.5798816568047359E-2"/>
          <c:h val="6.3660477453580902E-2"/>
        </c:manualLayout>
      </c:layout>
      <c:spPr>
        <a:solidFill>
          <a:srgbClr val="FFFFFF"/>
        </a:solidFill>
        <a:ln w="4335">
          <a:solidFill>
            <a:srgbClr val="000000"/>
          </a:solidFill>
          <a:prstDash val="solid"/>
        </a:ln>
      </c:spPr>
      <c:txPr>
        <a:bodyPr/>
        <a:lstStyle/>
        <a:p>
          <a:pPr>
            <a:defRPr sz="1379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4335">
      <a:solidFill>
        <a:srgbClr val="000000"/>
      </a:solidFill>
      <a:prstDash val="solid"/>
    </a:ln>
  </c:spPr>
  <c:txPr>
    <a:bodyPr/>
    <a:lstStyle/>
    <a:p>
      <a:pPr>
        <a:defRPr sz="1502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484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6F300-6008-4680-BE3A-78D3E08CDF51}" type="datetimeFigureOut">
              <a:rPr lang="ru-RU"/>
              <a:pPr>
                <a:defRPr/>
              </a:pPr>
              <a:t>24.03.2018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5F033-F136-493F-9E31-EDFC2DFDD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70699-A6D4-42FC-9A96-C0CC1B7D7CBF}" type="datetimeFigureOut">
              <a:rPr lang="ru-RU"/>
              <a:pPr>
                <a:defRPr/>
              </a:pPr>
              <a:t>24.03.2018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B9E99-9367-4403-AE3C-D183FD2F24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6BBD3-89A2-4FCB-A1E6-F6B7036412C1}" type="datetimeFigureOut">
              <a:rPr lang="ru-RU"/>
              <a:pPr>
                <a:defRPr/>
              </a:pPr>
              <a:t>24.03.2018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8B501-5924-4A02-A25F-0D107D0444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EA44C-2E06-48EB-8A75-11729D634EDB}" type="datetimeFigureOut">
              <a:rPr lang="ru-RU"/>
              <a:pPr>
                <a:defRPr/>
              </a:pPr>
              <a:t>24.03.2018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FD9C0-13F6-42DC-8E2C-528F1CFB0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9183D-0712-4337-8189-E809CAF76A11}" type="datetimeFigureOut">
              <a:rPr lang="ru-RU"/>
              <a:pPr>
                <a:defRPr/>
              </a:pPr>
              <a:t>24.03.2018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93100-5258-44B2-B77F-6B09A505BE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A0B09-BA6D-4406-9AC0-F5A5C6236848}" type="datetimeFigureOut">
              <a:rPr lang="ru-RU"/>
              <a:pPr>
                <a:defRPr/>
              </a:pPr>
              <a:t>24.03.2018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FE551-4FE2-4254-AA7D-8D7156C6B5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B9631-EAC6-4B88-84CA-EF89ABF35947}" type="datetimeFigureOut">
              <a:rPr lang="ru-RU"/>
              <a:pPr>
                <a:defRPr/>
              </a:pPr>
              <a:t>24.03.2018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46B25-4534-4091-8F5C-81AEB925A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6F4A-43C0-4B50-A37B-F0A8B38DE92B}" type="datetimeFigureOut">
              <a:rPr lang="ru-RU"/>
              <a:pPr>
                <a:defRPr/>
              </a:pPr>
              <a:t>24.03.2018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F9FFA-0BC6-47EA-BF4B-0ADEB94F6B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2B0F2-2E5D-48F0-BACD-23D05268E8CD}" type="datetimeFigureOut">
              <a:rPr lang="ru-RU"/>
              <a:pPr>
                <a:defRPr/>
              </a:pPr>
              <a:t>24.03.2018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50694-D097-46BE-A294-3836CFE7D1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FA591-D89D-4603-B4B3-1F2D788202B8}" type="datetimeFigureOut">
              <a:rPr lang="ru-RU"/>
              <a:pPr>
                <a:defRPr/>
              </a:pPr>
              <a:t>24.03.2018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DE0E2-08FE-4DE7-90F3-A4584110BB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60586-A049-4AD0-AE3B-F9C002AB57A8}" type="datetimeFigureOut">
              <a:rPr lang="ru-RU"/>
              <a:pPr>
                <a:defRPr/>
              </a:pPr>
              <a:t>24.03.2018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7BD76-208D-4ADE-A287-06E22A001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A7E8FF"/>
            </a:gs>
            <a:gs pos="100000">
              <a:srgbClr val="A7E8FF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452C8A0-D53D-4404-A8E1-B53F9BD2E7DD}" type="datetimeFigureOut">
              <a:rPr lang="ru-RU"/>
              <a:pPr>
                <a:defRPr/>
              </a:pPr>
              <a:t>24.03.2018</a:t>
            </a:fld>
            <a:endParaRPr lang="ru-RU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0D5BA94-9256-4620-AEF6-924C8DC2E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3" r:id="rId1"/>
    <p:sldLayoutId id="2147483902" r:id="rId2"/>
    <p:sldLayoutId id="2147483901" r:id="rId3"/>
    <p:sldLayoutId id="2147483900" r:id="rId4"/>
    <p:sldLayoutId id="2147483899" r:id="rId5"/>
    <p:sldLayoutId id="2147483898" r:id="rId6"/>
    <p:sldLayoutId id="2147483897" r:id="rId7"/>
    <p:sldLayoutId id="2147483896" r:id="rId8"/>
    <p:sldLayoutId id="2147483895" r:id="rId9"/>
    <p:sldLayoutId id="2147483894" r:id="rId10"/>
    <p:sldLayoutId id="21474838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57188" y="428625"/>
            <a:ext cx="8786812" cy="571500"/>
          </a:xfrm>
        </p:spPr>
        <p:txBody>
          <a:bodyPr lIns="45720" tIns="0" rIns="45720" bIns="0">
            <a:noAutofit/>
          </a:bodyPr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sz="2300">
                <a:solidFill>
                  <a:schemeClr val="accent2"/>
                </a:solidFill>
              </a:rPr>
              <a:t>МУНИЦИПАЛЬНОЕ ОБРАЗОВАНИЕ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sz="2300">
                <a:solidFill>
                  <a:schemeClr val="accent2"/>
                </a:solidFill>
              </a:rPr>
              <a:t> «ПЕСЧАНОКОПСКОЕ СЕЛЬСКОЕ ПОСЕЛЕНИЕ»</a:t>
            </a:r>
          </a:p>
        </p:txBody>
      </p:sp>
      <p:sp>
        <p:nvSpPr>
          <p:cNvPr id="13315" name="WordArt 4"/>
          <p:cNvSpPr>
            <a:spLocks noChangeArrowheads="1" noChangeShapeType="1" noTextEdit="1"/>
          </p:cNvSpPr>
          <p:nvPr/>
        </p:nvSpPr>
        <p:spPr bwMode="auto">
          <a:xfrm>
            <a:off x="1476375" y="2643188"/>
            <a:ext cx="7056438" cy="179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ИСПОЛНЕНИЕ БЮДЖЕТА 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ПЕСЧАНОКОПСКОГО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СЕЛЬСКОГО ПОСЕЛЕНИЯ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 </a:t>
            </a:r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2017 </a:t>
            </a: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ГОД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>
            <a:spLocks noChangeArrowheads="1"/>
          </p:cNvSpPr>
          <p:nvPr/>
        </p:nvSpPr>
        <p:spPr bwMode="auto">
          <a:xfrm>
            <a:off x="250825" y="0"/>
            <a:ext cx="8640763" cy="431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 МУНИЦИПАЛЬНОЕ ОБРАЗОВАНИЕ «ПЕСЧАНОКОПСКОЕ СЕЛЬСКОЕ ПОСЕЛЕНИЕ»</a:t>
            </a:r>
          </a:p>
        </p:txBody>
      </p:sp>
      <p:sp>
        <p:nvSpPr>
          <p:cNvPr id="26626" name="AutoShape 5"/>
          <p:cNvSpPr>
            <a:spLocks noChangeArrowheads="1"/>
          </p:cNvSpPr>
          <p:nvPr/>
        </p:nvSpPr>
        <p:spPr bwMode="auto">
          <a:xfrm>
            <a:off x="684213" y="549275"/>
            <a:ext cx="7777162" cy="3603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bg2"/>
                </a:solidFill>
              </a:rPr>
              <a:t>РАСХОДЫ БЮДЖЕТА ПЕСЧАНОКОПСКОГО СЕЛЬСКОГО ПОСЕЛЕНИЯ ЗА </a:t>
            </a:r>
            <a:r>
              <a:rPr lang="ru-RU" sz="1400" b="1" dirty="0" smtClean="0">
                <a:solidFill>
                  <a:schemeClr val="bg2"/>
                </a:solidFill>
              </a:rPr>
              <a:t>2017 </a:t>
            </a:r>
            <a:r>
              <a:rPr lang="ru-RU" sz="1400" b="1" dirty="0">
                <a:solidFill>
                  <a:schemeClr val="bg2"/>
                </a:solidFill>
              </a:rPr>
              <a:t>ГОД</a:t>
            </a:r>
          </a:p>
        </p:txBody>
      </p:sp>
      <p:sp>
        <p:nvSpPr>
          <p:cNvPr id="26627" name="Oval 6"/>
          <p:cNvSpPr>
            <a:spLocks noChangeArrowheads="1"/>
          </p:cNvSpPr>
          <p:nvPr/>
        </p:nvSpPr>
        <p:spPr bwMode="auto">
          <a:xfrm>
            <a:off x="3563938" y="2852738"/>
            <a:ext cx="1800225" cy="12954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 smtClean="0">
                <a:solidFill>
                  <a:schemeClr val="bg2"/>
                </a:solidFill>
              </a:rPr>
              <a:t>25 907,0тыс</a:t>
            </a:r>
            <a:r>
              <a:rPr lang="ru-RU" sz="1400" b="1" dirty="0">
                <a:solidFill>
                  <a:schemeClr val="bg2"/>
                </a:solidFill>
              </a:rPr>
              <a:t>.</a:t>
            </a:r>
          </a:p>
          <a:p>
            <a:pPr algn="ctr"/>
            <a:r>
              <a:rPr lang="ru-RU" sz="1400" b="1" dirty="0">
                <a:solidFill>
                  <a:schemeClr val="bg2"/>
                </a:solidFill>
              </a:rPr>
              <a:t>рублей</a:t>
            </a:r>
          </a:p>
        </p:txBody>
      </p:sp>
      <p:sp>
        <p:nvSpPr>
          <p:cNvPr id="26628" name="Oval 7"/>
          <p:cNvSpPr>
            <a:spLocks noChangeArrowheads="1"/>
          </p:cNvSpPr>
          <p:nvPr/>
        </p:nvSpPr>
        <p:spPr bwMode="auto">
          <a:xfrm>
            <a:off x="3143240" y="928670"/>
            <a:ext cx="2232025" cy="10795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bg2"/>
                </a:solidFill>
              </a:rPr>
              <a:t>Содержание аппарата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7 397,1 тыс.руб</a:t>
            </a:r>
            <a:r>
              <a:rPr lang="ru-RU" sz="1200" b="1" dirty="0">
                <a:solidFill>
                  <a:schemeClr val="bg2"/>
                </a:solidFill>
              </a:rPr>
              <a:t>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28,5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6629" name="Oval 8"/>
          <p:cNvSpPr>
            <a:spLocks noChangeArrowheads="1"/>
          </p:cNvSpPr>
          <p:nvPr/>
        </p:nvSpPr>
        <p:spPr bwMode="auto">
          <a:xfrm>
            <a:off x="6011863" y="1125538"/>
            <a:ext cx="2232025" cy="1008062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bg2"/>
                </a:solidFill>
              </a:rPr>
              <a:t>Другие 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общегосударственные 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расходы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655,5 тыс.руб</a:t>
            </a:r>
            <a:r>
              <a:rPr lang="ru-RU" sz="1200" b="1" dirty="0">
                <a:solidFill>
                  <a:schemeClr val="bg2"/>
                </a:solidFill>
              </a:rPr>
              <a:t>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2,5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6631" name="Oval 10"/>
          <p:cNvSpPr>
            <a:spLocks noChangeArrowheads="1"/>
          </p:cNvSpPr>
          <p:nvPr/>
        </p:nvSpPr>
        <p:spPr bwMode="auto">
          <a:xfrm>
            <a:off x="928662" y="1071546"/>
            <a:ext cx="1944688" cy="1008063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bg2"/>
                </a:solidFill>
              </a:rPr>
              <a:t>Национальная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оборона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520,0 </a:t>
            </a:r>
            <a:r>
              <a:rPr lang="ru-RU" sz="1200" b="1" dirty="0">
                <a:solidFill>
                  <a:schemeClr val="bg2"/>
                </a:solidFill>
              </a:rPr>
              <a:t>тыс.руб.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2,0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6632" name="Oval 11"/>
          <p:cNvSpPr>
            <a:spLocks noChangeArrowheads="1"/>
          </p:cNvSpPr>
          <p:nvPr/>
        </p:nvSpPr>
        <p:spPr bwMode="auto">
          <a:xfrm>
            <a:off x="6500826" y="2714620"/>
            <a:ext cx="2232025" cy="1008063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bg2"/>
                </a:solidFill>
              </a:rPr>
              <a:t>Национальная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безопасность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36,2 тыс.руб</a:t>
            </a:r>
            <a:r>
              <a:rPr lang="ru-RU" sz="1200" b="1" dirty="0">
                <a:solidFill>
                  <a:schemeClr val="bg2"/>
                </a:solidFill>
              </a:rPr>
              <a:t>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0,1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6635" name="Oval 14"/>
          <p:cNvSpPr>
            <a:spLocks noChangeArrowheads="1"/>
          </p:cNvSpPr>
          <p:nvPr/>
        </p:nvSpPr>
        <p:spPr bwMode="auto">
          <a:xfrm>
            <a:off x="428596" y="3714752"/>
            <a:ext cx="2016125" cy="1008062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Образование</a:t>
            </a:r>
            <a:endParaRPr lang="ru-RU" sz="1200" b="1" dirty="0">
              <a:solidFill>
                <a:schemeClr val="bg2"/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58,3 </a:t>
            </a:r>
            <a:r>
              <a:rPr lang="ru-RU" sz="1200" b="1" dirty="0">
                <a:solidFill>
                  <a:schemeClr val="bg2"/>
                </a:solidFill>
              </a:rPr>
              <a:t>тыс.руб.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0,2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6636" name="Oval 15"/>
          <p:cNvSpPr>
            <a:spLocks noChangeArrowheads="1"/>
          </p:cNvSpPr>
          <p:nvPr/>
        </p:nvSpPr>
        <p:spPr bwMode="auto">
          <a:xfrm>
            <a:off x="285720" y="2357430"/>
            <a:ext cx="2232025" cy="10795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bg2"/>
                </a:solidFill>
              </a:rPr>
              <a:t>Коммунальное 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хозяйство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154,1 тыс.руб</a:t>
            </a:r>
            <a:r>
              <a:rPr lang="ru-RU" sz="1200" b="1" dirty="0">
                <a:solidFill>
                  <a:schemeClr val="bg2"/>
                </a:solidFill>
              </a:rPr>
              <a:t>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0,6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6637" name="Oval 16"/>
          <p:cNvSpPr>
            <a:spLocks noChangeArrowheads="1"/>
          </p:cNvSpPr>
          <p:nvPr/>
        </p:nvSpPr>
        <p:spPr bwMode="auto">
          <a:xfrm>
            <a:off x="6643702" y="4071942"/>
            <a:ext cx="2232025" cy="10795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bg2"/>
                </a:solidFill>
              </a:rPr>
              <a:t>Благоустройство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13 449,4 тыс.руб</a:t>
            </a:r>
            <a:r>
              <a:rPr lang="ru-RU" sz="1200" b="1" dirty="0">
                <a:solidFill>
                  <a:schemeClr val="bg2"/>
                </a:solidFill>
              </a:rPr>
              <a:t>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51,9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6638" name="Oval 17"/>
          <p:cNvSpPr>
            <a:spLocks noChangeArrowheads="1"/>
          </p:cNvSpPr>
          <p:nvPr/>
        </p:nvSpPr>
        <p:spPr bwMode="auto">
          <a:xfrm>
            <a:off x="5500694" y="5143512"/>
            <a:ext cx="2232025" cy="10795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bg2"/>
                </a:solidFill>
              </a:rPr>
              <a:t>Культура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3 179,6 тыс.руб</a:t>
            </a:r>
            <a:r>
              <a:rPr lang="ru-RU" sz="1200" b="1" dirty="0">
                <a:solidFill>
                  <a:schemeClr val="bg2"/>
                </a:solidFill>
              </a:rPr>
              <a:t>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12,3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6639" name="AutoShape 18"/>
          <p:cNvSpPr>
            <a:spLocks noChangeArrowheads="1"/>
          </p:cNvSpPr>
          <p:nvPr/>
        </p:nvSpPr>
        <p:spPr bwMode="auto">
          <a:xfrm>
            <a:off x="4211638" y="2071678"/>
            <a:ext cx="360362" cy="708035"/>
          </a:xfrm>
          <a:prstGeom prst="upArrow">
            <a:avLst>
              <a:gd name="adj1" fmla="val 50000"/>
              <a:gd name="adj2" fmla="val 39868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1" name="AutoShape 20"/>
          <p:cNvSpPr>
            <a:spLocks noChangeArrowheads="1"/>
          </p:cNvSpPr>
          <p:nvPr/>
        </p:nvSpPr>
        <p:spPr bwMode="auto">
          <a:xfrm rot="18464177">
            <a:off x="2998614" y="1980018"/>
            <a:ext cx="360363" cy="1177925"/>
          </a:xfrm>
          <a:prstGeom prst="upArrow">
            <a:avLst>
              <a:gd name="adj1" fmla="val 50000"/>
              <a:gd name="adj2" fmla="val 81718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4" name="AutoShape 23"/>
          <p:cNvSpPr>
            <a:spLocks noChangeArrowheads="1"/>
          </p:cNvSpPr>
          <p:nvPr/>
        </p:nvSpPr>
        <p:spPr bwMode="auto">
          <a:xfrm rot="15312518">
            <a:off x="2804704" y="3298230"/>
            <a:ext cx="360363" cy="1202784"/>
          </a:xfrm>
          <a:prstGeom prst="upArrow">
            <a:avLst>
              <a:gd name="adj1" fmla="val 50000"/>
              <a:gd name="adj2" fmla="val 84912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5" name="AutoShape 24"/>
          <p:cNvSpPr>
            <a:spLocks noChangeArrowheads="1"/>
          </p:cNvSpPr>
          <p:nvPr/>
        </p:nvSpPr>
        <p:spPr bwMode="auto">
          <a:xfrm rot="8377751">
            <a:off x="5221304" y="4029293"/>
            <a:ext cx="360362" cy="1189637"/>
          </a:xfrm>
          <a:prstGeom prst="upArrow">
            <a:avLst>
              <a:gd name="adj1" fmla="val 50000"/>
              <a:gd name="adj2" fmla="val 84912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6" name="AutoShape 25"/>
          <p:cNvSpPr>
            <a:spLocks noChangeArrowheads="1"/>
          </p:cNvSpPr>
          <p:nvPr/>
        </p:nvSpPr>
        <p:spPr bwMode="auto">
          <a:xfrm rot="6918132">
            <a:off x="5769487" y="3434878"/>
            <a:ext cx="360363" cy="1296987"/>
          </a:xfrm>
          <a:prstGeom prst="upArrow">
            <a:avLst>
              <a:gd name="adj1" fmla="val 50000"/>
              <a:gd name="adj2" fmla="val 89978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7" name="AutoShape 26"/>
          <p:cNvSpPr>
            <a:spLocks noChangeArrowheads="1"/>
          </p:cNvSpPr>
          <p:nvPr/>
        </p:nvSpPr>
        <p:spPr bwMode="auto">
          <a:xfrm rot="16978958">
            <a:off x="2809315" y="2784555"/>
            <a:ext cx="360362" cy="1063620"/>
          </a:xfrm>
          <a:prstGeom prst="upArrow">
            <a:avLst>
              <a:gd name="adj1" fmla="val 50000"/>
              <a:gd name="adj2" fmla="val 84912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8" name="AutoShape 27"/>
          <p:cNvSpPr>
            <a:spLocks noChangeArrowheads="1"/>
          </p:cNvSpPr>
          <p:nvPr/>
        </p:nvSpPr>
        <p:spPr bwMode="auto">
          <a:xfrm rot="5213926">
            <a:off x="5744632" y="2834212"/>
            <a:ext cx="360362" cy="1079500"/>
          </a:xfrm>
          <a:prstGeom prst="upArrow">
            <a:avLst>
              <a:gd name="adj1" fmla="val 50000"/>
              <a:gd name="adj2" fmla="val 7489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9" name="AutoShape 28"/>
          <p:cNvSpPr>
            <a:spLocks noChangeArrowheads="1"/>
          </p:cNvSpPr>
          <p:nvPr/>
        </p:nvSpPr>
        <p:spPr bwMode="auto">
          <a:xfrm rot="3264983">
            <a:off x="5380038" y="1817688"/>
            <a:ext cx="360362" cy="1293812"/>
          </a:xfrm>
          <a:prstGeom prst="upArrow">
            <a:avLst>
              <a:gd name="adj1" fmla="val 50000"/>
              <a:gd name="adj2" fmla="val 89758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" name="Oval 17"/>
          <p:cNvSpPr>
            <a:spLocks noChangeArrowheads="1"/>
          </p:cNvSpPr>
          <p:nvPr/>
        </p:nvSpPr>
        <p:spPr bwMode="auto">
          <a:xfrm>
            <a:off x="714348" y="4929198"/>
            <a:ext cx="2232025" cy="10795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Социальная политика</a:t>
            </a:r>
            <a:endParaRPr lang="ru-RU" sz="1200" b="1" dirty="0">
              <a:solidFill>
                <a:schemeClr val="bg2"/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174,3 тыс.руб</a:t>
            </a:r>
            <a:r>
              <a:rPr lang="ru-RU" sz="1200" b="1" dirty="0">
                <a:solidFill>
                  <a:schemeClr val="bg2"/>
                </a:solidFill>
              </a:rPr>
              <a:t>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0,7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8" name="AutoShape 23"/>
          <p:cNvSpPr>
            <a:spLocks noChangeArrowheads="1"/>
          </p:cNvSpPr>
          <p:nvPr/>
        </p:nvSpPr>
        <p:spPr bwMode="auto">
          <a:xfrm rot="13643040">
            <a:off x="3170435" y="3796023"/>
            <a:ext cx="360363" cy="1202784"/>
          </a:xfrm>
          <a:prstGeom prst="upArrow">
            <a:avLst>
              <a:gd name="adj1" fmla="val 50000"/>
              <a:gd name="adj2" fmla="val 84912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AutoShape 23"/>
          <p:cNvSpPr>
            <a:spLocks noChangeArrowheads="1"/>
          </p:cNvSpPr>
          <p:nvPr/>
        </p:nvSpPr>
        <p:spPr bwMode="auto">
          <a:xfrm rot="11254188">
            <a:off x="4069967" y="4240585"/>
            <a:ext cx="360363" cy="1202784"/>
          </a:xfrm>
          <a:prstGeom prst="upArrow">
            <a:avLst>
              <a:gd name="adj1" fmla="val 50000"/>
              <a:gd name="adj2" fmla="val 84912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Oval 17"/>
          <p:cNvSpPr>
            <a:spLocks noChangeArrowheads="1"/>
          </p:cNvSpPr>
          <p:nvPr/>
        </p:nvSpPr>
        <p:spPr bwMode="auto">
          <a:xfrm>
            <a:off x="3071802" y="5429264"/>
            <a:ext cx="2232025" cy="10795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Физическая культура 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и спорт</a:t>
            </a:r>
            <a:endParaRPr lang="ru-RU" sz="1200" b="1" dirty="0">
              <a:solidFill>
                <a:schemeClr val="bg2"/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145,5 тыс.руб</a:t>
            </a:r>
            <a:r>
              <a:rPr lang="ru-RU" sz="1200" b="1" dirty="0">
                <a:solidFill>
                  <a:schemeClr val="bg2"/>
                </a:solidFill>
              </a:rPr>
              <a:t>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0,7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>
            <a:spLocks noChangeArrowheads="1"/>
          </p:cNvSpPr>
          <p:nvPr/>
        </p:nvSpPr>
        <p:spPr bwMode="auto">
          <a:xfrm>
            <a:off x="250825" y="0"/>
            <a:ext cx="8640763" cy="431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 МУНИЦИПАЛЬНОЕ ОБРАЗОВАНИЕ «ПЕСЧАНОКОПСКОЕ СЕЛЬСКОЕ ПОСЕЛЕНИЕ»</a:t>
            </a:r>
          </a:p>
        </p:txBody>
      </p:sp>
      <p:sp>
        <p:nvSpPr>
          <p:cNvPr id="27650" name="AutoShape 5"/>
          <p:cNvSpPr>
            <a:spLocks noChangeArrowheads="1"/>
          </p:cNvSpPr>
          <p:nvPr/>
        </p:nvSpPr>
        <p:spPr bwMode="auto">
          <a:xfrm>
            <a:off x="684213" y="549275"/>
            <a:ext cx="7777162" cy="3603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bg2"/>
                </a:solidFill>
              </a:rPr>
              <a:t>СТРУКТУРА МУНИЦИПАЛЬНЫХ ПРОГРАММ ЗА </a:t>
            </a:r>
            <a:r>
              <a:rPr lang="ru-RU" sz="1400" b="1" dirty="0" smtClean="0">
                <a:solidFill>
                  <a:schemeClr val="bg2"/>
                </a:solidFill>
              </a:rPr>
              <a:t>2017 </a:t>
            </a:r>
            <a:r>
              <a:rPr lang="ru-RU" sz="1400" b="1" dirty="0">
                <a:solidFill>
                  <a:schemeClr val="bg2"/>
                </a:solidFill>
              </a:rPr>
              <a:t>ГОД</a:t>
            </a: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3851275" y="2997200"/>
            <a:ext cx="1368425" cy="720725"/>
          </a:xfrm>
          <a:prstGeom prst="rect">
            <a:avLst/>
          </a:prstGeom>
          <a:solidFill>
            <a:srgbClr val="1BF8FD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 smtClean="0">
                <a:solidFill>
                  <a:schemeClr val="bg2"/>
                </a:solidFill>
              </a:rPr>
              <a:t>17 121,1</a:t>
            </a:r>
            <a:endParaRPr lang="ru-RU" sz="1400" b="1" dirty="0">
              <a:solidFill>
                <a:schemeClr val="bg2"/>
              </a:solidFill>
            </a:endParaRPr>
          </a:p>
          <a:p>
            <a:pPr algn="ctr"/>
            <a:r>
              <a:rPr lang="ru-RU" sz="1400" b="1" dirty="0">
                <a:solidFill>
                  <a:schemeClr val="bg2"/>
                </a:solidFill>
              </a:rPr>
              <a:t>тыс. руб.</a:t>
            </a:r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323850" y="1052513"/>
            <a:ext cx="2303463" cy="1008062"/>
          </a:xfrm>
          <a:prstGeom prst="rect">
            <a:avLst/>
          </a:prstGeom>
          <a:solidFill>
            <a:srgbClr val="CC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bg2"/>
                </a:solidFill>
              </a:rPr>
              <a:t>Молодежь Песчанокопского 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сельского поселения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25,8  </a:t>
            </a:r>
            <a:r>
              <a:rPr lang="ru-RU" sz="1200" b="1" dirty="0">
                <a:solidFill>
                  <a:schemeClr val="bg2"/>
                </a:solidFill>
              </a:rPr>
              <a:t>тыс. руб.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0,2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85720" y="2285992"/>
            <a:ext cx="2447925" cy="2016125"/>
          </a:xfrm>
          <a:prstGeom prst="rect">
            <a:avLst/>
          </a:prstGeom>
          <a:solidFill>
            <a:srgbClr val="CC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200" b="1" dirty="0">
              <a:solidFill>
                <a:schemeClr val="bg2"/>
              </a:solidFill>
            </a:endParaRP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Защита населения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 и территории от 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чрезвычайных ситуаций,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 обеспечение  пожарной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 безопасности и 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безопасности людей 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на водных объектах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89,7 </a:t>
            </a:r>
            <a:r>
              <a:rPr lang="ru-RU" sz="1200" b="1" dirty="0">
                <a:solidFill>
                  <a:schemeClr val="bg2"/>
                </a:solidFill>
              </a:rPr>
              <a:t>тыс. руб.  </a:t>
            </a:r>
            <a:r>
              <a:rPr lang="ru-RU" sz="1200" b="1" dirty="0" smtClean="0">
                <a:solidFill>
                  <a:schemeClr val="bg2"/>
                </a:solidFill>
              </a:rPr>
              <a:t>0,5%</a:t>
            </a:r>
            <a:endParaRPr lang="ru-RU" sz="1200" b="1" dirty="0">
              <a:solidFill>
                <a:schemeClr val="bg2"/>
              </a:solidFill>
            </a:endParaRPr>
          </a:p>
          <a:p>
            <a:pPr algn="ctr"/>
            <a:endParaRPr lang="ru-RU" sz="1200" b="1" dirty="0">
              <a:solidFill>
                <a:schemeClr val="bg2"/>
              </a:solidFill>
            </a:endParaRPr>
          </a:p>
        </p:txBody>
      </p:sp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6227763" y="1052513"/>
            <a:ext cx="1908175" cy="1152525"/>
          </a:xfrm>
          <a:prstGeom prst="rect">
            <a:avLst/>
          </a:prstGeom>
          <a:solidFill>
            <a:srgbClr val="CC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chemeClr val="bg2"/>
                </a:solidFill>
              </a:rPr>
              <a:t>Обеспечение доступным</a:t>
            </a:r>
          </a:p>
          <a:p>
            <a:pPr algn="ctr"/>
            <a:r>
              <a:rPr lang="ru-RU" sz="1200" b="1">
                <a:solidFill>
                  <a:schemeClr val="bg2"/>
                </a:solidFill>
              </a:rPr>
              <a:t>и комфортным жильем</a:t>
            </a:r>
          </a:p>
          <a:p>
            <a:pPr algn="ctr"/>
            <a:r>
              <a:rPr lang="ru-RU" sz="1200" b="1">
                <a:solidFill>
                  <a:schemeClr val="bg2"/>
                </a:solidFill>
              </a:rPr>
              <a:t>392,7 тыс. руб.</a:t>
            </a:r>
          </a:p>
          <a:p>
            <a:pPr algn="ctr"/>
            <a:r>
              <a:rPr lang="ru-RU" sz="1200" b="1">
                <a:solidFill>
                  <a:schemeClr val="bg2"/>
                </a:solidFill>
              </a:rPr>
              <a:t>1,2 %</a:t>
            </a: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428596" y="4572008"/>
            <a:ext cx="2016125" cy="863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bg2"/>
                </a:solidFill>
              </a:rPr>
              <a:t>Развитие культуры 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3 003,9 тыс</a:t>
            </a:r>
            <a:r>
              <a:rPr lang="ru-RU" sz="1200" b="1" dirty="0">
                <a:solidFill>
                  <a:schemeClr val="bg2"/>
                </a:solidFill>
              </a:rPr>
              <a:t>. руб.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17,5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6659563" y="2420938"/>
            <a:ext cx="2305050" cy="1223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bg2"/>
                </a:solidFill>
              </a:rPr>
              <a:t>Обеспечение  качественными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 жилищно-коммунальными 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услугами населения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13 600,5 </a:t>
            </a:r>
            <a:r>
              <a:rPr lang="ru-RU" sz="1200" b="1" dirty="0">
                <a:solidFill>
                  <a:schemeClr val="bg2"/>
                </a:solidFill>
              </a:rPr>
              <a:t>тыс. руб.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79,4%</a:t>
            </a:r>
            <a:endParaRPr lang="ru-RU" sz="1200" b="1" dirty="0">
              <a:solidFill>
                <a:schemeClr val="bg2"/>
              </a:solidFill>
            </a:endParaRPr>
          </a:p>
        </p:txBody>
      </p:sp>
      <p:sp>
        <p:nvSpPr>
          <p:cNvPr id="27658" name="Rectangle 16"/>
          <p:cNvSpPr>
            <a:spLocks noChangeArrowheads="1"/>
          </p:cNvSpPr>
          <p:nvPr/>
        </p:nvSpPr>
        <p:spPr bwMode="auto">
          <a:xfrm>
            <a:off x="3492500" y="1052513"/>
            <a:ext cx="2016125" cy="935037"/>
          </a:xfrm>
          <a:prstGeom prst="rect">
            <a:avLst/>
          </a:prstGeom>
          <a:solidFill>
            <a:srgbClr val="CC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chemeClr val="bg2"/>
                </a:solidFill>
              </a:rPr>
              <a:t>Развитие транспортной </a:t>
            </a:r>
          </a:p>
          <a:p>
            <a:pPr algn="ctr"/>
            <a:r>
              <a:rPr lang="ru-RU" sz="1200" b="1">
                <a:solidFill>
                  <a:schemeClr val="bg2"/>
                </a:solidFill>
              </a:rPr>
              <a:t>системы </a:t>
            </a:r>
          </a:p>
          <a:p>
            <a:pPr algn="ctr"/>
            <a:r>
              <a:rPr lang="ru-RU" sz="1200" b="1">
                <a:solidFill>
                  <a:schemeClr val="bg2"/>
                </a:solidFill>
              </a:rPr>
              <a:t>18 012,1 тыс. руб.</a:t>
            </a:r>
          </a:p>
          <a:p>
            <a:pPr algn="ctr"/>
            <a:r>
              <a:rPr lang="ru-RU" sz="1200" b="1">
                <a:solidFill>
                  <a:schemeClr val="bg2"/>
                </a:solidFill>
              </a:rPr>
              <a:t> 54,4 %</a:t>
            </a:r>
          </a:p>
        </p:txBody>
      </p:sp>
      <p:sp>
        <p:nvSpPr>
          <p:cNvPr id="27659" name="Rectangle 17"/>
          <p:cNvSpPr>
            <a:spLocks noChangeArrowheads="1"/>
          </p:cNvSpPr>
          <p:nvPr/>
        </p:nvSpPr>
        <p:spPr bwMode="auto">
          <a:xfrm>
            <a:off x="3276600" y="5734050"/>
            <a:ext cx="2016125" cy="863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bg2"/>
                </a:solidFill>
              </a:rPr>
              <a:t>Социальная поддержка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граждан 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174,3 </a:t>
            </a:r>
            <a:r>
              <a:rPr lang="ru-RU" sz="1200" b="1" dirty="0">
                <a:solidFill>
                  <a:schemeClr val="bg2"/>
                </a:solidFill>
              </a:rPr>
              <a:t>тыс. руб.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1,0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7660" name="Rectangle 18"/>
          <p:cNvSpPr>
            <a:spLocks noChangeArrowheads="1"/>
          </p:cNvSpPr>
          <p:nvPr/>
        </p:nvSpPr>
        <p:spPr bwMode="auto">
          <a:xfrm>
            <a:off x="5508625" y="5734050"/>
            <a:ext cx="2016125" cy="863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bg2"/>
                </a:solidFill>
              </a:rPr>
              <a:t>Развитие физической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культуры и спорта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145,5 </a:t>
            </a:r>
            <a:r>
              <a:rPr lang="ru-RU" sz="1200" b="1" dirty="0">
                <a:solidFill>
                  <a:schemeClr val="bg2"/>
                </a:solidFill>
              </a:rPr>
              <a:t>тыс. руб.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0,8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7662" name="Rectangle 20"/>
          <p:cNvSpPr>
            <a:spLocks noChangeArrowheads="1"/>
          </p:cNvSpPr>
          <p:nvPr/>
        </p:nvSpPr>
        <p:spPr bwMode="auto">
          <a:xfrm>
            <a:off x="6732588" y="4437063"/>
            <a:ext cx="2232025" cy="863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bg2"/>
                </a:solidFill>
              </a:rPr>
              <a:t>Муниципальная политика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20,0 </a:t>
            </a:r>
            <a:r>
              <a:rPr lang="ru-RU" sz="1200" b="1" dirty="0">
                <a:solidFill>
                  <a:schemeClr val="bg2"/>
                </a:solidFill>
              </a:rPr>
              <a:t>тыс. руб.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0,1 %</a:t>
            </a:r>
          </a:p>
        </p:txBody>
      </p:sp>
      <p:sp>
        <p:nvSpPr>
          <p:cNvPr id="27663" name="Line 21"/>
          <p:cNvSpPr>
            <a:spLocks noChangeShapeType="1"/>
          </p:cNvSpPr>
          <p:nvPr/>
        </p:nvSpPr>
        <p:spPr bwMode="auto">
          <a:xfrm>
            <a:off x="2627313" y="1628775"/>
            <a:ext cx="1512887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64" name="Line 22"/>
          <p:cNvSpPr>
            <a:spLocks noChangeShapeType="1"/>
          </p:cNvSpPr>
          <p:nvPr/>
        </p:nvSpPr>
        <p:spPr bwMode="auto">
          <a:xfrm>
            <a:off x="4500563" y="19891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65" name="Line 23"/>
          <p:cNvSpPr>
            <a:spLocks noChangeShapeType="1"/>
          </p:cNvSpPr>
          <p:nvPr/>
        </p:nvSpPr>
        <p:spPr bwMode="auto">
          <a:xfrm flipH="1">
            <a:off x="4859338" y="1916113"/>
            <a:ext cx="1368425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66" name="Line 24"/>
          <p:cNvSpPr>
            <a:spLocks noChangeShapeType="1"/>
          </p:cNvSpPr>
          <p:nvPr/>
        </p:nvSpPr>
        <p:spPr bwMode="auto">
          <a:xfrm flipH="1">
            <a:off x="5219700" y="3068638"/>
            <a:ext cx="14398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68" name="Line 26"/>
          <p:cNvSpPr>
            <a:spLocks noChangeShapeType="1"/>
          </p:cNvSpPr>
          <p:nvPr/>
        </p:nvSpPr>
        <p:spPr bwMode="auto">
          <a:xfrm flipH="1" flipV="1">
            <a:off x="5219700" y="3573463"/>
            <a:ext cx="1439863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69" name="Line 27"/>
          <p:cNvSpPr>
            <a:spLocks noChangeShapeType="1"/>
          </p:cNvSpPr>
          <p:nvPr/>
        </p:nvSpPr>
        <p:spPr bwMode="auto">
          <a:xfrm flipH="1" flipV="1">
            <a:off x="4859338" y="3716338"/>
            <a:ext cx="1152525" cy="201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70" name="Line 28"/>
          <p:cNvSpPr>
            <a:spLocks noChangeShapeType="1"/>
          </p:cNvSpPr>
          <p:nvPr/>
        </p:nvSpPr>
        <p:spPr bwMode="auto">
          <a:xfrm flipV="1">
            <a:off x="4356100" y="3716338"/>
            <a:ext cx="144463" cy="201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71" name="Line 29"/>
          <p:cNvSpPr>
            <a:spLocks noChangeShapeType="1"/>
          </p:cNvSpPr>
          <p:nvPr/>
        </p:nvSpPr>
        <p:spPr bwMode="auto">
          <a:xfrm flipV="1">
            <a:off x="2428861" y="3786190"/>
            <a:ext cx="1428760" cy="12842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73" name="Line 31"/>
          <p:cNvSpPr>
            <a:spLocks noChangeShapeType="1"/>
          </p:cNvSpPr>
          <p:nvPr/>
        </p:nvSpPr>
        <p:spPr bwMode="auto">
          <a:xfrm>
            <a:off x="2643175" y="3143248"/>
            <a:ext cx="1208100" cy="698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571472" y="5643578"/>
            <a:ext cx="2016125" cy="863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Экономическое развитие 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32,5 тыс</a:t>
            </a:r>
            <a:r>
              <a:rPr lang="ru-RU" sz="1200" b="1" dirty="0">
                <a:solidFill>
                  <a:schemeClr val="bg2"/>
                </a:solidFill>
              </a:rPr>
              <a:t>. руб.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0,2 </a:t>
            </a:r>
            <a:r>
              <a:rPr lang="ru-RU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 flipV="1">
            <a:off x="2714612" y="3786190"/>
            <a:ext cx="1500199" cy="20717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Oval 5"/>
          <p:cNvSpPr>
            <a:spLocks noChangeArrowheads="1"/>
          </p:cNvSpPr>
          <p:nvPr/>
        </p:nvSpPr>
        <p:spPr bwMode="auto">
          <a:xfrm>
            <a:off x="3132138" y="2205038"/>
            <a:ext cx="2736850" cy="2159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ИСПОЛНЕНИЕ</a:t>
            </a:r>
          </a:p>
          <a:p>
            <a:pPr algn="ctr"/>
            <a:r>
              <a:rPr lang="ru-RU" b="1"/>
              <a:t> БЮДЖЕТА</a:t>
            </a:r>
          </a:p>
          <a:p>
            <a:pPr algn="ctr"/>
            <a:r>
              <a:rPr lang="ru-RU" b="1"/>
              <a:t> ОСУЩЕСТВЛЯЛОСЬ</a:t>
            </a:r>
          </a:p>
          <a:p>
            <a:pPr algn="ctr"/>
            <a:r>
              <a:rPr lang="ru-RU" b="1"/>
              <a:t> НА ОСНОВЕ</a:t>
            </a:r>
          </a:p>
        </p:txBody>
      </p:sp>
      <p:sp>
        <p:nvSpPr>
          <p:cNvPr id="25602" name="AutoShape 6"/>
          <p:cNvSpPr>
            <a:spLocks noChangeArrowheads="1"/>
          </p:cNvSpPr>
          <p:nvPr/>
        </p:nvSpPr>
        <p:spPr bwMode="auto">
          <a:xfrm>
            <a:off x="250825" y="260350"/>
            <a:ext cx="3240088" cy="17287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/>
              <a:t>Федерального закона </a:t>
            </a:r>
          </a:p>
          <a:p>
            <a:pPr algn="ctr"/>
            <a:r>
              <a:rPr lang="ru-RU" sz="1400" b="1"/>
              <a:t>от 06.10.2003 года</a:t>
            </a:r>
          </a:p>
          <a:p>
            <a:pPr algn="ctr"/>
            <a:r>
              <a:rPr lang="ru-RU" sz="1400" b="1"/>
              <a:t> №131-ФЗ «Об общих </a:t>
            </a:r>
          </a:p>
          <a:p>
            <a:pPr algn="ctr"/>
            <a:r>
              <a:rPr lang="ru-RU" sz="1400" b="1"/>
              <a:t>принципах организации </a:t>
            </a:r>
          </a:p>
          <a:p>
            <a:pPr algn="ctr"/>
            <a:r>
              <a:rPr lang="ru-RU" sz="1400" b="1"/>
              <a:t>местного самоуправления </a:t>
            </a:r>
          </a:p>
          <a:p>
            <a:pPr algn="ctr"/>
            <a:r>
              <a:rPr lang="ru-RU" sz="1400" b="1"/>
              <a:t>в Российской Федерации»</a:t>
            </a:r>
          </a:p>
        </p:txBody>
      </p:sp>
      <p:sp>
        <p:nvSpPr>
          <p:cNvPr id="25603" name="AutoShape 7"/>
          <p:cNvSpPr>
            <a:spLocks noChangeArrowheads="1"/>
          </p:cNvSpPr>
          <p:nvPr/>
        </p:nvSpPr>
        <p:spPr bwMode="auto">
          <a:xfrm>
            <a:off x="5292725" y="260350"/>
            <a:ext cx="3671888" cy="16573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/>
              <a:t>Областного закона от 22.10.2005 года</a:t>
            </a:r>
          </a:p>
          <a:p>
            <a:pPr algn="ctr"/>
            <a:r>
              <a:rPr lang="ru-RU" sz="1400" b="1"/>
              <a:t> №380-ЗС «О межбюджетных отношениях</a:t>
            </a:r>
          </a:p>
          <a:p>
            <a:pPr algn="ctr"/>
            <a:r>
              <a:rPr lang="ru-RU" sz="1400" b="1"/>
              <a:t>органов государственной власти </a:t>
            </a:r>
          </a:p>
          <a:p>
            <a:pPr algn="ctr"/>
            <a:r>
              <a:rPr lang="ru-RU" sz="1400" b="1"/>
              <a:t>и органов местного самоуправления </a:t>
            </a:r>
          </a:p>
          <a:p>
            <a:pPr algn="ctr"/>
            <a:r>
              <a:rPr lang="ru-RU" sz="1400" b="1"/>
              <a:t>В Ростовской области</a:t>
            </a:r>
          </a:p>
        </p:txBody>
      </p:sp>
      <p:sp>
        <p:nvSpPr>
          <p:cNvPr id="25604" name="AutoShape 10"/>
          <p:cNvSpPr>
            <a:spLocks noChangeArrowheads="1"/>
          </p:cNvSpPr>
          <p:nvPr/>
        </p:nvSpPr>
        <p:spPr bwMode="auto">
          <a:xfrm rot="-10597741">
            <a:off x="2127250" y="2130425"/>
            <a:ext cx="1008063" cy="512763"/>
          </a:xfrm>
          <a:prstGeom prst="rtTriangl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5" name="AutoShape 11"/>
          <p:cNvSpPr>
            <a:spLocks noChangeArrowheads="1"/>
          </p:cNvSpPr>
          <p:nvPr/>
        </p:nvSpPr>
        <p:spPr bwMode="auto">
          <a:xfrm rot="5694651">
            <a:off x="6047581" y="1950244"/>
            <a:ext cx="579438" cy="933450"/>
          </a:xfrm>
          <a:prstGeom prst="rtTriangl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AutoShape 12"/>
          <p:cNvSpPr>
            <a:spLocks noChangeArrowheads="1"/>
          </p:cNvSpPr>
          <p:nvPr/>
        </p:nvSpPr>
        <p:spPr bwMode="auto">
          <a:xfrm>
            <a:off x="323850" y="4724400"/>
            <a:ext cx="3240088" cy="17287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/>
              <a:t>Решения Собрания депутатов</a:t>
            </a:r>
          </a:p>
          <a:p>
            <a:pPr algn="ctr"/>
            <a:r>
              <a:rPr lang="ru-RU" sz="1400" b="1"/>
              <a:t>Песчанокопского сельского</a:t>
            </a:r>
          </a:p>
          <a:p>
            <a:pPr algn="ctr"/>
            <a:r>
              <a:rPr lang="ru-RU" sz="1400" b="1"/>
              <a:t>Поселения от 27.09.2007 года №67</a:t>
            </a:r>
          </a:p>
          <a:p>
            <a:pPr algn="ctr"/>
            <a:r>
              <a:rPr lang="ru-RU" sz="1400" b="1"/>
              <a:t>«О бюджетном процессе</a:t>
            </a:r>
          </a:p>
          <a:p>
            <a:pPr algn="ctr"/>
            <a:r>
              <a:rPr lang="ru-RU" sz="1400" b="1"/>
              <a:t>в Песчанокопском сельском </a:t>
            </a:r>
          </a:p>
          <a:p>
            <a:pPr algn="ctr"/>
            <a:r>
              <a:rPr lang="ru-RU" sz="1400" b="1"/>
              <a:t>поселении»</a:t>
            </a:r>
          </a:p>
        </p:txBody>
      </p:sp>
      <p:sp>
        <p:nvSpPr>
          <p:cNvPr id="25607" name="AutoShape 13"/>
          <p:cNvSpPr>
            <a:spLocks noChangeArrowheads="1"/>
          </p:cNvSpPr>
          <p:nvPr/>
        </p:nvSpPr>
        <p:spPr bwMode="auto">
          <a:xfrm rot="-5601577">
            <a:off x="2268538" y="3786188"/>
            <a:ext cx="504825" cy="1076325"/>
          </a:xfrm>
          <a:prstGeom prst="rtTriangl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8" name="AutoShape 14"/>
          <p:cNvSpPr>
            <a:spLocks noChangeArrowheads="1"/>
          </p:cNvSpPr>
          <p:nvPr/>
        </p:nvSpPr>
        <p:spPr bwMode="auto">
          <a:xfrm>
            <a:off x="5148263" y="4724400"/>
            <a:ext cx="3671887" cy="16573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/>
              <a:t>Решения </a:t>
            </a:r>
            <a:r>
              <a:rPr lang="ru-RU" sz="1400" b="1" dirty="0"/>
              <a:t>Собрания депутатов</a:t>
            </a:r>
          </a:p>
          <a:p>
            <a:pPr algn="ctr"/>
            <a:r>
              <a:rPr lang="ru-RU" sz="1400" b="1" dirty="0"/>
              <a:t>Песчанокопского сельского</a:t>
            </a:r>
          </a:p>
          <a:p>
            <a:pPr algn="ctr"/>
            <a:r>
              <a:rPr lang="ru-RU" sz="1400" b="1" dirty="0"/>
              <a:t>Поселения от </a:t>
            </a:r>
            <a:r>
              <a:rPr lang="ru-RU" sz="1400" b="1" dirty="0" smtClean="0"/>
              <a:t>29.12.2016 </a:t>
            </a:r>
            <a:r>
              <a:rPr lang="ru-RU" sz="1400" b="1" dirty="0"/>
              <a:t>года </a:t>
            </a:r>
            <a:r>
              <a:rPr lang="ru-RU" sz="1400" b="1" dirty="0" smtClean="0"/>
              <a:t>№23</a:t>
            </a:r>
            <a:endParaRPr lang="ru-RU" sz="1400" b="1" dirty="0"/>
          </a:p>
          <a:p>
            <a:pPr algn="ctr"/>
            <a:r>
              <a:rPr lang="ru-RU" sz="1400" b="1" dirty="0"/>
              <a:t>«О бюджете Песчанокопского сельского</a:t>
            </a:r>
          </a:p>
          <a:p>
            <a:pPr algn="ctr"/>
            <a:r>
              <a:rPr lang="ru-RU" sz="1400" b="1" dirty="0"/>
              <a:t>Поселения Песчанокопского района</a:t>
            </a:r>
          </a:p>
          <a:p>
            <a:pPr algn="ctr"/>
            <a:r>
              <a:rPr lang="ru-RU" sz="1400" b="1" dirty="0"/>
              <a:t> на  </a:t>
            </a:r>
            <a:r>
              <a:rPr lang="ru-RU" sz="1400" b="1" dirty="0" smtClean="0"/>
              <a:t>2017 </a:t>
            </a:r>
            <a:r>
              <a:rPr lang="ru-RU" sz="1400" b="1" dirty="0"/>
              <a:t>год</a:t>
            </a:r>
            <a:r>
              <a:rPr lang="ru-RU" sz="1400" b="1" dirty="0" smtClean="0"/>
              <a:t>» и плановый период </a:t>
            </a:r>
          </a:p>
          <a:p>
            <a:pPr algn="ctr"/>
            <a:r>
              <a:rPr lang="ru-RU" sz="1400" b="1" dirty="0" smtClean="0"/>
              <a:t>2018 и 2019 годов</a:t>
            </a:r>
            <a:endParaRPr lang="ru-RU" sz="1400" b="1" dirty="0"/>
          </a:p>
          <a:p>
            <a:pPr algn="ctr"/>
            <a:endParaRPr lang="ru-RU" sz="1400" b="1" dirty="0"/>
          </a:p>
        </p:txBody>
      </p:sp>
      <p:sp>
        <p:nvSpPr>
          <p:cNvPr id="25609" name="AutoShape 16"/>
          <p:cNvSpPr>
            <a:spLocks noChangeArrowheads="1"/>
          </p:cNvSpPr>
          <p:nvPr/>
        </p:nvSpPr>
        <p:spPr bwMode="auto">
          <a:xfrm>
            <a:off x="6084888" y="3860800"/>
            <a:ext cx="935037" cy="720725"/>
          </a:xfrm>
          <a:prstGeom prst="rtTriangl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ChangeArrowheads="1"/>
          </p:cNvSpPr>
          <p:nvPr/>
        </p:nvSpPr>
        <p:spPr bwMode="auto">
          <a:xfrm>
            <a:off x="323850" y="333375"/>
            <a:ext cx="8640763" cy="431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 МУНИЦИПАЛЬНОЕ ОБРАЗОВАНИЕ «ПЕСЧАНОКОПСКОЕ СЕЛЬСКОЕ ПОСЕЛЕНИЕ»</a:t>
            </a:r>
          </a:p>
        </p:txBody>
      </p:sp>
      <p:sp>
        <p:nvSpPr>
          <p:cNvPr id="15362" name="AutoShape 6"/>
          <p:cNvSpPr>
            <a:spLocks noChangeArrowheads="1"/>
          </p:cNvSpPr>
          <p:nvPr/>
        </p:nvSpPr>
        <p:spPr bwMode="auto">
          <a:xfrm>
            <a:off x="395288" y="1341438"/>
            <a:ext cx="8497887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/>
              <a:t>НА ТЕРРИТОРИИ ПЕСЧАНОКОПСКОГО СЕЛЬСКОГО ПОСЕЛЕНИЯ НАХОДИТСЯ ОДНО </a:t>
            </a:r>
          </a:p>
          <a:p>
            <a:pPr algn="ctr"/>
            <a:r>
              <a:rPr lang="ru-RU" sz="1400" b="1"/>
              <a:t>МУНИЦИПАЛЬНОЕ УНИТАРНОЕ ПРЕДПРИЯТИЕ, ЯВЛЯЮЩЕЕСЯ МУНИЦИПАЛЬНОЙ</a:t>
            </a:r>
          </a:p>
          <a:p>
            <a:pPr algn="ctr"/>
            <a:r>
              <a:rPr lang="ru-RU" sz="1400" b="1"/>
              <a:t>СОБСТВЕННОСТЬЮ МУНИЦИПАЛЬНОГО ОБРАЗОВАНИЯ «ПЕСЧАНОКОПСКОГО СЕЛЬСКОГО</a:t>
            </a:r>
          </a:p>
          <a:p>
            <a:pPr algn="ctr"/>
            <a:r>
              <a:rPr lang="ru-RU" sz="1400" b="1"/>
              <a:t>ПОСЕЛЕНИЯ» СНАБЖАЮЩЕЕ НАСЕЛЕНИЕ ПИТЬЕВОЙ ВОДОЙ</a:t>
            </a:r>
          </a:p>
        </p:txBody>
      </p:sp>
      <p:sp>
        <p:nvSpPr>
          <p:cNvPr id="15363" name="AutoShape 7"/>
          <p:cNvSpPr>
            <a:spLocks noChangeArrowheads="1"/>
          </p:cNvSpPr>
          <p:nvPr/>
        </p:nvSpPr>
        <p:spPr bwMode="auto">
          <a:xfrm>
            <a:off x="684213" y="2708275"/>
            <a:ext cx="770572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/>
              <a:t>ПО СОСТОЯНИЮ НА </a:t>
            </a:r>
            <a:r>
              <a:rPr lang="ru-RU" sz="1200" b="1" dirty="0" smtClean="0"/>
              <a:t>01.01.2018 </a:t>
            </a:r>
            <a:r>
              <a:rPr lang="ru-RU" sz="1200" b="1" dirty="0"/>
              <a:t>ГОДА КОЛИЧЕСТВО ПОЛУЧАТЕЛЕЙ СРЕДСТВ</a:t>
            </a:r>
          </a:p>
          <a:p>
            <a:pPr algn="ctr"/>
            <a:r>
              <a:rPr lang="ru-RU" sz="1200" b="1" dirty="0"/>
              <a:t>БЮДЖЕТА ПЕСЧАНОКОПСКОГО СЕЛЬСКОГО ПОСЕЛЕНИЯ СОСТАВЛЯЕТ 1 УЧРЕЖДЕНИЕ: </a:t>
            </a:r>
          </a:p>
          <a:p>
            <a:pPr algn="ctr"/>
            <a:r>
              <a:rPr lang="ru-RU" sz="1200" b="1" dirty="0"/>
              <a:t>МБУК ПСП </a:t>
            </a:r>
            <a:r>
              <a:rPr lang="ru-RU" sz="1200" b="1" dirty="0" smtClean="0"/>
              <a:t>«ПАРК КУЛЬТУРЫ И ОТДЫХА»</a:t>
            </a:r>
            <a:endParaRPr lang="ru-RU" sz="1200" b="1" dirty="0"/>
          </a:p>
        </p:txBody>
      </p:sp>
      <p:sp>
        <p:nvSpPr>
          <p:cNvPr id="15364" name="AutoShape 8"/>
          <p:cNvSpPr>
            <a:spLocks noChangeArrowheads="1"/>
          </p:cNvSpPr>
          <p:nvPr/>
        </p:nvSpPr>
        <p:spPr bwMode="auto">
          <a:xfrm>
            <a:off x="971550" y="4292600"/>
            <a:ext cx="3024188" cy="18002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/>
              <a:t>БЮДЖЕТНЫХ КРЕДИТОВ </a:t>
            </a:r>
          </a:p>
          <a:p>
            <a:pPr algn="ctr"/>
            <a:r>
              <a:rPr lang="ru-RU" sz="1200" b="1" dirty="0"/>
              <a:t>В </a:t>
            </a:r>
            <a:r>
              <a:rPr lang="ru-RU" sz="1200" b="1" dirty="0" smtClean="0"/>
              <a:t>2017 ГОДУ </a:t>
            </a:r>
            <a:endParaRPr lang="ru-RU" sz="1200" b="1" dirty="0"/>
          </a:p>
          <a:p>
            <a:pPr algn="ctr"/>
            <a:r>
              <a:rPr lang="ru-RU" sz="1200" b="1" dirty="0"/>
              <a:t>ИЗ БЮДЖЕТА ПЕСЧАНОКОПСКОГО</a:t>
            </a:r>
          </a:p>
          <a:p>
            <a:pPr algn="ctr"/>
            <a:r>
              <a:rPr lang="ru-RU" sz="1200" b="1" dirty="0"/>
              <a:t>СЕЛЬСКОГО ПОСЕЛЕНИЯ </a:t>
            </a:r>
          </a:p>
          <a:p>
            <a:pPr algn="ctr"/>
            <a:r>
              <a:rPr lang="ru-RU" sz="1200" b="1" dirty="0"/>
              <a:t>ПЕСЧАНОКОПСКОГО РАЙОНА</a:t>
            </a:r>
          </a:p>
          <a:p>
            <a:pPr algn="ctr"/>
            <a:r>
              <a:rPr lang="ru-RU" sz="1200" b="1" dirty="0"/>
              <a:t>НЕ ПРЕДОСТАВЛЯЛОСЬ</a:t>
            </a:r>
          </a:p>
        </p:txBody>
      </p:sp>
      <p:sp>
        <p:nvSpPr>
          <p:cNvPr id="15365" name="AutoShape 9"/>
          <p:cNvSpPr>
            <a:spLocks noChangeArrowheads="1"/>
          </p:cNvSpPr>
          <p:nvPr/>
        </p:nvSpPr>
        <p:spPr bwMode="auto">
          <a:xfrm>
            <a:off x="4932363" y="4292600"/>
            <a:ext cx="3024187" cy="18002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/>
              <a:t>ПРОСРОЧЕНЫЕ ДОЛГИ</a:t>
            </a:r>
          </a:p>
          <a:p>
            <a:pPr algn="ctr"/>
            <a:r>
              <a:rPr lang="ru-RU" sz="1200" b="1" dirty="0"/>
              <a:t>ПО ВСЕМ РАСХОДНЫМ</a:t>
            </a:r>
          </a:p>
          <a:p>
            <a:pPr algn="ctr"/>
            <a:r>
              <a:rPr lang="ru-RU" sz="1200" b="1" dirty="0"/>
              <a:t>ОБЯЗАТЕЛЬСВАМ СЕЛЬСКОГО</a:t>
            </a:r>
          </a:p>
          <a:p>
            <a:pPr algn="ctr"/>
            <a:r>
              <a:rPr lang="ru-RU" sz="1200" b="1" dirty="0"/>
              <a:t>ПОСЕЛЕНИЯ ОТСУТСВУЮТ.</a:t>
            </a:r>
          </a:p>
          <a:p>
            <a:pPr algn="ctr"/>
            <a:r>
              <a:rPr lang="ru-RU" sz="1200" b="1" dirty="0"/>
              <a:t>МУНИЦИПАЛЬНЫЙ ДОЛГ</a:t>
            </a:r>
          </a:p>
          <a:p>
            <a:pPr algn="ctr"/>
            <a:r>
              <a:rPr lang="ru-RU" sz="1200" b="1" dirty="0"/>
              <a:t>ПЕСЧАНОКОПСКОГО СЕЛЬСКОГО</a:t>
            </a:r>
          </a:p>
          <a:p>
            <a:pPr algn="ctr"/>
            <a:r>
              <a:rPr lang="ru-RU" sz="1200" b="1" dirty="0"/>
              <a:t>ПОСЕЛЕНИЯ ПО СОСТОЯНИЮ</a:t>
            </a:r>
          </a:p>
          <a:p>
            <a:pPr algn="ctr"/>
            <a:r>
              <a:rPr lang="ru-RU" sz="1200" b="1" dirty="0"/>
              <a:t>НА 1 ЯНВАРЯ </a:t>
            </a:r>
            <a:r>
              <a:rPr lang="ru-RU" sz="1200" b="1" dirty="0" smtClean="0"/>
              <a:t>2018 </a:t>
            </a:r>
            <a:r>
              <a:rPr lang="ru-RU" sz="1200" b="1" dirty="0"/>
              <a:t>ГОДА</a:t>
            </a:r>
          </a:p>
          <a:p>
            <a:pPr algn="ctr"/>
            <a:r>
              <a:rPr lang="ru-RU" sz="1200" b="1" dirty="0"/>
              <a:t>ОТСУТСВУЕТ.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44678" y="243561"/>
            <a:ext cx="7489276" cy="370316"/>
          </a:xfrm>
        </p:spPr>
        <p:txBody>
          <a:bodyPr lIns="45720" tIns="0" rIns="45720" bIns="0"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accent2"/>
                </a:solidFill>
                <a:effectLst/>
              </a:rPr>
              <a:t>МУНИЦИПАЛЬНОЕ  ОБРАЗОВАНИЕ  «РОГОВСКОЕ СЕЛЬСКОЕ ПОСЕЛЕНИЕ»</a:t>
            </a:r>
            <a:endParaRPr lang="ru-RU" sz="1200" b="1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</a:endParaRPr>
          </a:p>
        </p:txBody>
      </p:sp>
      <p:sp>
        <p:nvSpPr>
          <p:cNvPr id="16386" name="Rectangle 103"/>
          <p:cNvSpPr>
            <a:spLocks noChangeArrowheads="1"/>
          </p:cNvSpPr>
          <p:nvPr/>
        </p:nvSpPr>
        <p:spPr bwMode="auto">
          <a:xfrm>
            <a:off x="323850" y="333375"/>
            <a:ext cx="8640763" cy="431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 МУНИЦИПАЛЬНОЕ ОБРАЗОВАНИЕ «ПЕСЧАНОКОПСКОЕ СЕЛЬСКОЕ ПОСЕЛЕНИЕ»</a:t>
            </a:r>
          </a:p>
        </p:txBody>
      </p:sp>
      <p:graphicFrame>
        <p:nvGraphicFramePr>
          <p:cNvPr id="16467" name="Group 83"/>
          <p:cNvGraphicFramePr>
            <a:graphicFrameLocks noGrp="1"/>
          </p:cNvGraphicFramePr>
          <p:nvPr/>
        </p:nvGraphicFramePr>
        <p:xfrm>
          <a:off x="395288" y="836613"/>
          <a:ext cx="8537575" cy="5662933"/>
        </p:xfrm>
        <a:graphic>
          <a:graphicData uri="http://schemas.openxmlformats.org/drawingml/2006/table">
            <a:tbl>
              <a:tblPr/>
              <a:tblGrid>
                <a:gridCol w="2382837"/>
                <a:gridCol w="1401763"/>
                <a:gridCol w="1512887"/>
                <a:gridCol w="1439863"/>
                <a:gridCol w="1800225"/>
              </a:tblGrid>
              <a:tr h="91757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ОСНОВНЫЕ ПОКАЗАТЕЛИ БЮДЖЕТА ПЕСЧАНОКОПСКОГО СЕЛЬСКОГО ПОСЕЛЕНИЯ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 2017 ГОД   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                                                                                                               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ИСПОЛНЕНИЕ ЗА 2016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ИСПОЛНЕНИЕ ЗА 2017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ТЕМП РОСТА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СУММА ОТКЛОНЕНИЯ +,-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ГР.3-ГР.2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7EC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ДОХОДЫ,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44 615,0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28 033,1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62,8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- 16 581,9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НАЛОГОВЫЕ И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31 546,4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26 858,9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82,0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- 4 687,5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ИЗ НИХ: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30 130,4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25 866,3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83,1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- 4 264,1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1 416,0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992,5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70,1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- 423,5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5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13 068,5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5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1 174,3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5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5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- 11 894,2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5DB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РАСХОДЫ,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44 280,4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25 907,0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58,5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- 18 373,4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РЕЗУЛЬТАТ ИСПОЛНЕНИЯ БЮДЖЕТА (ДЕФИЦИТ «-», ПРОФИЦИТ «+»)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336,4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2 126,1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323850" y="333375"/>
            <a:ext cx="8640763" cy="431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 МУНИЦИПАЛЬНОЕ ОБРАЗОВАНИЕ «ПЕСЧАНОКОПСКОЕ СЕЛЬСКОЕ ПОСЕЛЕНИЕ»</a:t>
            </a:r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969963" y="1344613"/>
          <a:ext cx="7634287" cy="5208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6"/>
          <p:cNvSpPr>
            <a:spLocks noChangeArrowheads="1"/>
          </p:cNvSpPr>
          <p:nvPr/>
        </p:nvSpPr>
        <p:spPr bwMode="auto">
          <a:xfrm>
            <a:off x="250825" y="0"/>
            <a:ext cx="8640763" cy="431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 МУНИЦИПАЛЬНОЕ ОБРАЗОВАНИЕ «ПЕСЧАНОКОПСКОЕ СЕЛЬСКОЕ ПОСЕЛЕНИЕ»</a:t>
            </a:r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609600" y="692150"/>
          <a:ext cx="8050213" cy="604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Rectangle 6"/>
          <p:cNvSpPr>
            <a:spLocks noChangeArrowheads="1"/>
          </p:cNvSpPr>
          <p:nvPr/>
        </p:nvSpPr>
        <p:spPr bwMode="auto">
          <a:xfrm>
            <a:off x="250825" y="0"/>
            <a:ext cx="8640763" cy="431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 МУНИЦИПАЛЬНОЕ ОБРАЗОВАНИЕ «ПЕСЧАНОКОПСКОЕ СЕЛЬСКОЕ ПОСЕЛЕНИЕ»</a:t>
            </a:r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471488" y="692150"/>
          <a:ext cx="8340725" cy="590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4"/>
          <p:cNvSpPr>
            <a:spLocks noChangeArrowheads="1"/>
          </p:cNvSpPr>
          <p:nvPr/>
        </p:nvSpPr>
        <p:spPr bwMode="auto">
          <a:xfrm>
            <a:off x="250825" y="0"/>
            <a:ext cx="8640763" cy="431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 МУНИЦИПАЛЬНОЕ ОБРАЗОВАНИЕ «ПЕСЧАНОКОПСКОЕ СЕЛЬСКОЕ ПОСЕЛЕНИЕ»</a:t>
            </a:r>
          </a:p>
        </p:txBody>
      </p:sp>
      <p:graphicFrame>
        <p:nvGraphicFramePr>
          <p:cNvPr id="23599" name="Group 47"/>
          <p:cNvGraphicFramePr>
            <a:graphicFrameLocks noGrp="1"/>
          </p:cNvGraphicFramePr>
          <p:nvPr/>
        </p:nvGraphicFramePr>
        <p:xfrm>
          <a:off x="611189" y="836613"/>
          <a:ext cx="7747024" cy="5743419"/>
        </p:xfrm>
        <a:graphic>
          <a:graphicData uri="http://schemas.openxmlformats.org/drawingml/2006/table">
            <a:tbl>
              <a:tblPr/>
              <a:tblGrid>
                <a:gridCol w="3020010"/>
                <a:gridCol w="973209"/>
                <a:gridCol w="1181753"/>
                <a:gridCol w="1251268"/>
                <a:gridCol w="1320784"/>
              </a:tblGrid>
              <a:tr h="30714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БЕЗВОЗМЕЗДНЫЕ ПОСТУПЛЕНИЯ за 2017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0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0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0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ОТКЛОНЕНИЕ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(+,-)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0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УДЕЛЬНЫЙ ВЕС В СУММЕ  ПОСТУПЛЕНИЙ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05F5"/>
                    </a:solidFill>
                  </a:tcPr>
                </a:tc>
              </a:tr>
              <a:tr h="531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 ПОСТУПЛЕНИЙ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0E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1 174,3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0E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1 174,3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0E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0E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0E1C"/>
                    </a:solidFill>
                  </a:tcPr>
                </a:tc>
              </a:tr>
              <a:tr h="3036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ДОТАЦИИ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155,7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155,7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13,3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</a:tr>
              <a:tr h="307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СУБВЕНЦИИ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520,2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520,2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44,3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</a:tr>
              <a:tr h="759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ИНЫЕ МЕЖБЮДЖЕТНЫЕ ТРАНФЕРТЫ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624,6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624,6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53,2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</a:tr>
              <a:tr h="144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ВОЗВРАТ ОСТАТКОВ СУБСИДИЙ, СУБВЕНЦИЙ И ИНЫХ МЕЖБЮДЖЕТНЫХ ТРАНСФЕРТОВ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- 126,2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-126,2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-10,8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F8F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250825" y="0"/>
            <a:ext cx="8640763" cy="4318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 МУНИЦИПАЛЬНОЕ ОБРАЗОВАНИЕ «ПЕСЧАНОКОПСКОЕ СЕЛЬСКОЕ ПОСЕЛЕНИЕ»</a:t>
            </a:r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609600" y="692150"/>
          <a:ext cx="8326438" cy="4668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лака">
  <a:themeElements>
    <a:clrScheme name="Облака 2">
      <a:dk1>
        <a:srgbClr val="000066"/>
      </a:dk1>
      <a:lt1>
        <a:srgbClr val="FFFFFF"/>
      </a:lt1>
      <a:dk2>
        <a:srgbClr val="00A2DC"/>
      </a:dk2>
      <a:lt2>
        <a:srgbClr val="FFFFFF"/>
      </a:lt2>
      <a:accent1>
        <a:srgbClr val="0079A4"/>
      </a:accent1>
      <a:accent2>
        <a:srgbClr val="33CCCC"/>
      </a:accent2>
      <a:accent3>
        <a:srgbClr val="AACEEB"/>
      </a:accent3>
      <a:accent4>
        <a:srgbClr val="DADADA"/>
      </a:accent4>
      <a:accent5>
        <a:srgbClr val="AABECF"/>
      </a:accent5>
      <a:accent6>
        <a:srgbClr val="2DB9B9"/>
      </a:accent6>
      <a:hlink>
        <a:srgbClr val="FFFFCC"/>
      </a:hlink>
      <a:folHlink>
        <a:srgbClr val="FFCC00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1025</TotalTime>
  <Words>710</Words>
  <Application>Microsoft Office PowerPoint</Application>
  <PresentationFormat>Экран (4:3)</PresentationFormat>
  <Paragraphs>256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Wingdings</vt:lpstr>
      <vt:lpstr>Calibri</vt:lpstr>
      <vt:lpstr>Облака</vt:lpstr>
      <vt:lpstr>Слайд 1</vt:lpstr>
      <vt:lpstr>Слайд 2</vt:lpstr>
      <vt:lpstr>Слайд 3</vt:lpstr>
      <vt:lpstr>МУНИЦИПАЛЬНОЕ  ОБРАЗОВАНИЕ  «РОГОВСКОЕ СЕЛЬСКОЕ ПОСЕЛЕНИЕ»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Holodilina</cp:lastModifiedBy>
  <cp:revision>103</cp:revision>
  <dcterms:created xsi:type="dcterms:W3CDTF">2015-04-23T15:24:02Z</dcterms:created>
  <dcterms:modified xsi:type="dcterms:W3CDTF">2018-03-24T06:00:29Z</dcterms:modified>
</cp:coreProperties>
</file>